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9"/>
  </p:notesMasterIdLst>
  <p:sldIdLst>
    <p:sldId id="256" r:id="rId2"/>
    <p:sldId id="269" r:id="rId3"/>
    <p:sldId id="270" r:id="rId4"/>
    <p:sldId id="271" r:id="rId5"/>
    <p:sldId id="273" r:id="rId6"/>
    <p:sldId id="274" r:id="rId7"/>
    <p:sldId id="275" r:id="rId8"/>
    <p:sldId id="276" r:id="rId9"/>
    <p:sldId id="279" r:id="rId10"/>
    <p:sldId id="280" r:id="rId11"/>
    <p:sldId id="281" r:id="rId12"/>
    <p:sldId id="282" r:id="rId13"/>
    <p:sldId id="277" r:id="rId14"/>
    <p:sldId id="278" r:id="rId15"/>
    <p:sldId id="283" r:id="rId16"/>
    <p:sldId id="284" r:id="rId17"/>
    <p:sldId id="285" r:id="rId18"/>
    <p:sldId id="286" r:id="rId19"/>
    <p:sldId id="290" r:id="rId20"/>
    <p:sldId id="291" r:id="rId21"/>
    <p:sldId id="292" r:id="rId22"/>
    <p:sldId id="293" r:id="rId23"/>
    <p:sldId id="294" r:id="rId24"/>
    <p:sldId id="287" r:id="rId25"/>
    <p:sldId id="288" r:id="rId26"/>
    <p:sldId id="289" r:id="rId27"/>
    <p:sldId id="264"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4"/>
    <p:restoredTop sz="87826" autoAdjust="0"/>
  </p:normalViewPr>
  <p:slideViewPr>
    <p:cSldViewPr snapToGrid="0" snapToObjects="1">
      <p:cViewPr>
        <p:scale>
          <a:sx n="80" d="100"/>
          <a:sy n="80" d="100"/>
        </p:scale>
        <p:origin x="-2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320E71-2BE2-4011-99DD-5309BD707F5A}" type="datetimeFigureOut">
              <a:rPr lang="en-US" smtClean="0"/>
              <a:t>3/2/2016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43F68A-D871-41B1-A4CF-49FCA562B79C}" type="slidenum">
              <a:rPr lang="en-US" smtClean="0"/>
              <a:t>‹#›</a:t>
            </a:fld>
            <a:endParaRPr lang="en-US" dirty="0"/>
          </a:p>
        </p:txBody>
      </p:sp>
    </p:spTree>
    <p:extLst>
      <p:ext uri="{BB962C8B-B14F-4D97-AF65-F5344CB8AC3E}">
        <p14:creationId xmlns:p14="http://schemas.microsoft.com/office/powerpoint/2010/main" val="173875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My name is Jack MacDonald.  I work for the Office of Government Ethics in the Presidential Nominations Branch.  </a:t>
            </a:r>
          </a:p>
          <a:p>
            <a:endParaRPr lang="en-US" baseline="0" dirty="0" smtClean="0"/>
          </a:p>
          <a:p>
            <a:r>
              <a:rPr lang="en-US" baseline="0" dirty="0" smtClean="0"/>
              <a:t>Welcome to a Refresher on Mutual Fund Exemptions.</a:t>
            </a:r>
            <a:endParaRPr lang="en-US" dirty="0"/>
          </a:p>
        </p:txBody>
      </p:sp>
      <p:sp>
        <p:nvSpPr>
          <p:cNvPr id="4" name="Slide Number Placeholder 3"/>
          <p:cNvSpPr>
            <a:spLocks noGrp="1"/>
          </p:cNvSpPr>
          <p:nvPr>
            <p:ph type="sldNum" sz="quarter" idx="10"/>
          </p:nvPr>
        </p:nvSpPr>
        <p:spPr/>
        <p:txBody>
          <a:bodyPr/>
          <a:lstStyle/>
          <a:p>
            <a:fld id="{9F43F68A-D871-41B1-A4CF-49FCA562B79C}" type="slidenum">
              <a:rPr lang="en-US" smtClean="0"/>
              <a:t>1</a:t>
            </a:fld>
            <a:endParaRPr lang="en-US" dirty="0"/>
          </a:p>
        </p:txBody>
      </p:sp>
    </p:spTree>
    <p:extLst>
      <p:ext uri="{BB962C8B-B14F-4D97-AF65-F5344CB8AC3E}">
        <p14:creationId xmlns:p14="http://schemas.microsoft.com/office/powerpoint/2010/main" val="387795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for our second</a:t>
            </a:r>
            <a:r>
              <a:rPr lang="en-US" baseline="0" dirty="0" smtClean="0"/>
              <a:t> fund.</a:t>
            </a:r>
            <a:endParaRPr lang="en-US" dirty="0"/>
          </a:p>
        </p:txBody>
      </p:sp>
      <p:sp>
        <p:nvSpPr>
          <p:cNvPr id="4" name="Slide Number Placeholder 3"/>
          <p:cNvSpPr>
            <a:spLocks noGrp="1"/>
          </p:cNvSpPr>
          <p:nvPr>
            <p:ph type="sldNum" sz="quarter" idx="10"/>
          </p:nvPr>
        </p:nvSpPr>
        <p:spPr/>
        <p:txBody>
          <a:bodyPr/>
          <a:lstStyle/>
          <a:p>
            <a:fld id="{9F43F68A-D871-41B1-A4CF-49FCA562B79C}" type="slidenum">
              <a:rPr lang="en-US" smtClean="0"/>
              <a:t>10</a:t>
            </a:fld>
            <a:endParaRPr lang="en-US" dirty="0"/>
          </a:p>
        </p:txBody>
      </p:sp>
    </p:spTree>
    <p:extLst>
      <p:ext uri="{BB962C8B-B14F-4D97-AF65-F5344CB8AC3E}">
        <p14:creationId xmlns:p14="http://schemas.microsoft.com/office/powerpoint/2010/main" val="251027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for our third fund.</a:t>
            </a:r>
            <a:endParaRPr lang="en-US" dirty="0"/>
          </a:p>
        </p:txBody>
      </p:sp>
      <p:sp>
        <p:nvSpPr>
          <p:cNvPr id="4" name="Slide Number Placeholder 3"/>
          <p:cNvSpPr>
            <a:spLocks noGrp="1"/>
          </p:cNvSpPr>
          <p:nvPr>
            <p:ph type="sldNum" sz="quarter" idx="10"/>
          </p:nvPr>
        </p:nvSpPr>
        <p:spPr/>
        <p:txBody>
          <a:bodyPr/>
          <a:lstStyle/>
          <a:p>
            <a:fld id="{9F43F68A-D871-41B1-A4CF-49FCA562B79C}" type="slidenum">
              <a:rPr lang="en-US" smtClean="0"/>
              <a:t>11</a:t>
            </a:fld>
            <a:endParaRPr lang="en-US" dirty="0"/>
          </a:p>
        </p:txBody>
      </p:sp>
    </p:spTree>
    <p:extLst>
      <p:ext uri="{BB962C8B-B14F-4D97-AF65-F5344CB8AC3E}">
        <p14:creationId xmlns:p14="http://schemas.microsoft.com/office/powerpoint/2010/main" val="278373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here?</a:t>
            </a:r>
            <a:r>
              <a:rPr lang="en-US" baseline="0" dirty="0" smtClean="0"/>
              <a:t>  </a:t>
            </a:r>
            <a:r>
              <a:rPr lang="en-US" dirty="0" smtClean="0"/>
              <a:t>Here we have an Exchange Traded Fund or “ETF.”  You’ll notice that the ticker symbol is different.</a:t>
            </a:r>
            <a:r>
              <a:rPr lang="en-US" baseline="0" dirty="0" smtClean="0"/>
              <a:t>  Three letters instead of the five we see for a mutual fund.</a:t>
            </a:r>
            <a:endParaRPr lang="en-US" dirty="0" smtClean="0"/>
          </a:p>
          <a:p>
            <a:endParaRPr lang="en-US" dirty="0" smtClean="0"/>
          </a:p>
          <a:p>
            <a:r>
              <a:rPr lang="en-US" dirty="0" smtClean="0"/>
              <a:t>Go to NEXT SLIDE</a:t>
            </a:r>
            <a:r>
              <a:rPr lang="en-US" baseline="0" dirty="0" smtClean="0"/>
              <a:t> to discuss ETFs.</a:t>
            </a:r>
            <a:endParaRPr lang="en-US" dirty="0"/>
          </a:p>
        </p:txBody>
      </p:sp>
      <p:sp>
        <p:nvSpPr>
          <p:cNvPr id="4" name="Slide Number Placeholder 3"/>
          <p:cNvSpPr>
            <a:spLocks noGrp="1"/>
          </p:cNvSpPr>
          <p:nvPr>
            <p:ph type="sldNum" sz="quarter" idx="10"/>
          </p:nvPr>
        </p:nvSpPr>
        <p:spPr/>
        <p:txBody>
          <a:bodyPr/>
          <a:lstStyle/>
          <a:p>
            <a:fld id="{9F43F68A-D871-41B1-A4CF-49FCA562B79C}" type="slidenum">
              <a:rPr lang="en-US" smtClean="0"/>
              <a:t>12</a:t>
            </a:fld>
            <a:endParaRPr lang="en-US" dirty="0"/>
          </a:p>
        </p:txBody>
      </p:sp>
    </p:spTree>
    <p:extLst>
      <p:ext uri="{BB962C8B-B14F-4D97-AF65-F5344CB8AC3E}">
        <p14:creationId xmlns:p14="http://schemas.microsoft.com/office/powerpoint/2010/main" val="374342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a few words</a:t>
            </a:r>
            <a:r>
              <a:rPr lang="en-US" baseline="0" dirty="0" smtClean="0"/>
              <a:t> about</a:t>
            </a:r>
            <a:r>
              <a:rPr lang="en-US" dirty="0" smtClean="0"/>
              <a:t> Exchange Traded Funds…</a:t>
            </a:r>
          </a:p>
          <a:p>
            <a:endParaRPr lang="en-US" dirty="0" smtClean="0"/>
          </a:p>
          <a:p>
            <a:r>
              <a:rPr lang="en-US" dirty="0" smtClean="0"/>
              <a:t>ONLY IF ASKED:  </a:t>
            </a:r>
            <a:r>
              <a:rPr lang="en-US" dirty="0"/>
              <a:t>A unit investment trust (UIT) is a type of investment company regulated under the Investment Company Act of 1940. A UIT buys a relatively fixed portfolio of securities and holds them with little or no change until the UIT’s termination date.</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13</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to be careful about with ETFs invested in commodities and commodity futures…t</a:t>
            </a:r>
            <a:r>
              <a:rPr lang="en-US" baseline="0" dirty="0" smtClean="0"/>
              <a:t>hey won’t be registered with the SEC, they will be registered with the CFTC.  So they won’t be registered under the Investment Company Act of 1940.</a:t>
            </a:r>
            <a:r>
              <a:rPr lang="en-US" dirty="0" smtClean="0"/>
              <a:t> </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14</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we just took a look at our funds and found that each of them qualifies as a mutual fund.</a:t>
            </a:r>
            <a:endParaRPr lang="en-US" dirty="0"/>
          </a:p>
        </p:txBody>
      </p:sp>
      <p:sp>
        <p:nvSpPr>
          <p:cNvPr id="4" name="Slide Number Placeholder 3"/>
          <p:cNvSpPr>
            <a:spLocks noGrp="1"/>
          </p:cNvSpPr>
          <p:nvPr>
            <p:ph type="sldNum" sz="quarter" idx="10"/>
          </p:nvPr>
        </p:nvSpPr>
        <p:spPr/>
        <p:txBody>
          <a:bodyPr/>
          <a:lstStyle/>
          <a:p>
            <a:fld id="{9F43F68A-D871-41B1-A4CF-49FCA562B79C}" type="slidenum">
              <a:rPr lang="en-US" smtClean="0"/>
              <a:t>15</a:t>
            </a:fld>
            <a:endParaRPr lang="en-US" dirty="0"/>
          </a:p>
        </p:txBody>
      </p:sp>
    </p:spTree>
    <p:extLst>
      <p:ext uri="{BB962C8B-B14F-4D97-AF65-F5344CB8AC3E}">
        <p14:creationId xmlns:p14="http://schemas.microsoft.com/office/powerpoint/2010/main" val="380790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our next question is…</a:t>
            </a:r>
          </a:p>
          <a:p>
            <a:endParaRPr lang="en-US" dirty="0" smtClean="0"/>
          </a:p>
          <a:p>
            <a:r>
              <a:rPr lang="en-US" dirty="0" smtClean="0"/>
              <a:t>If the</a:t>
            </a:r>
            <a:r>
              <a:rPr lang="en-US" baseline="0" dirty="0" smtClean="0"/>
              <a:t> fund does </a:t>
            </a:r>
            <a:r>
              <a:rPr lang="en-US" u="sng" baseline="0" dirty="0" smtClean="0"/>
              <a:t>not</a:t>
            </a:r>
            <a:r>
              <a:rPr lang="en-US" baseline="0" dirty="0" smtClean="0"/>
              <a:t> have this policy, then it is a diversified fund.  </a:t>
            </a:r>
          </a:p>
          <a:p>
            <a:endParaRPr lang="en-US" baseline="0" dirty="0" smtClean="0"/>
          </a:p>
          <a:p>
            <a:r>
              <a:rPr lang="en-US" baseline="0" dirty="0" smtClean="0"/>
              <a:t>If the fund does have this policy, then it is a sector fund. </a:t>
            </a:r>
            <a:r>
              <a:rPr lang="en-US" dirty="0" smtClean="0"/>
              <a:t> </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16</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an important reminder along the way about Excepted Investment Funds.  The</a:t>
            </a:r>
            <a:r>
              <a:rPr lang="en-US" baseline="0" dirty="0" smtClean="0"/>
              <a:t> Excepted Investment Fund or “EIF” is a reporting concept only.</a:t>
            </a:r>
            <a:r>
              <a:rPr lang="en-US" dirty="0" smtClean="0"/>
              <a:t> </a:t>
            </a:r>
          </a:p>
          <a:p>
            <a:endParaRPr lang="en-US" dirty="0" smtClean="0"/>
          </a:p>
          <a:p>
            <a:r>
              <a:rPr lang="en-US" dirty="0" smtClean="0"/>
              <a:t>It has nothing</a:t>
            </a:r>
            <a:r>
              <a:rPr lang="en-US" baseline="0" dirty="0" smtClean="0"/>
              <a:t> to do with conflicts!  So when you are trying to determine whether a fund is diversified or sector, you are not looking at whether it is an EIF, you are looking at whether it has a stated policy of concentrating its investments.</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17</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smtClean="0"/>
              <a:t>Two great resources to be aware of:</a:t>
            </a:r>
          </a:p>
          <a:p>
            <a:pPr>
              <a:buFont typeface="Wingdings" panose="05000000000000000000" pitchFamily="2" charset="2"/>
              <a:buNone/>
            </a:pPr>
            <a:endParaRPr lang="en-US" dirty="0" smtClean="0"/>
          </a:p>
          <a:p>
            <a:pPr>
              <a:buFont typeface="Wingdings" panose="05000000000000000000" pitchFamily="2" charset="2"/>
              <a:buNone/>
            </a:pPr>
            <a:r>
              <a:rPr lang="en-US" dirty="0" smtClean="0"/>
              <a:t>DO-00-030:</a:t>
            </a:r>
            <a:r>
              <a:rPr lang="en-US" baseline="0" dirty="0" smtClean="0"/>
              <a:t>  Great resource.  16 page advisory, but there are two pages with samples for each type of fund – I keep a copy of the two pages on my desk. </a:t>
            </a:r>
          </a:p>
          <a:p>
            <a:pPr>
              <a:buFont typeface="Wingdings" panose="05000000000000000000" pitchFamily="2" charset="2"/>
              <a:buNone/>
            </a:pPr>
            <a:endParaRPr lang="en-US" baseline="0" dirty="0" smtClean="0"/>
          </a:p>
          <a:p>
            <a:pPr>
              <a:buFont typeface="Wingdings" panose="05000000000000000000" pitchFamily="2" charset="2"/>
              <a:buNone/>
            </a:pPr>
            <a:r>
              <a:rPr lang="en-US" baseline="0" dirty="0" smtClean="0"/>
              <a:t>LA-15-09:  A fresh look at real estate funds that explains why some of these funds can now be treated as “diversified” (i.e., general real estate investments vs. specific real estate investments – “Healthcare” or Hotels and Resorts)</a:t>
            </a:r>
            <a:r>
              <a:rPr lang="en-US" dirty="0" smtClean="0"/>
              <a:t> </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18</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I’ve also pulled the fund summary for us.</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19</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know, we have a criminal conflict of interest statute, 18 USC 208,  that prohibits Government employees from participating personally and</a:t>
            </a:r>
            <a:r>
              <a:rPr lang="en-US" baseline="0" dirty="0" smtClean="0"/>
              <a:t> substantially in particular matters that will have a direct and predictable effect on their financial interests. </a:t>
            </a:r>
          </a:p>
          <a:p>
            <a:endParaRPr lang="en-US" baseline="0" dirty="0" smtClean="0"/>
          </a:p>
          <a:p>
            <a:r>
              <a:rPr lang="en-US" baseline="0" dirty="0" smtClean="0"/>
              <a:t>While we have several options available to remedy a conflict:  Recusal, divestiture, and in certain situations, a 208 waiver --</a:t>
            </a:r>
          </a:p>
          <a:p>
            <a:endParaRPr lang="en-US" baseline="0" dirty="0" smtClean="0"/>
          </a:p>
          <a:p>
            <a:r>
              <a:rPr lang="en-US" baseline="0" dirty="0" smtClean="0"/>
              <a:t>There may also be an exemption to the statute that would apply that would allow the Government employee to participate in the matter.  </a:t>
            </a:r>
          </a:p>
          <a:p>
            <a:endParaRPr lang="en-US" baseline="0" dirty="0" smtClean="0"/>
          </a:p>
          <a:p>
            <a:r>
              <a:rPr lang="en-US" baseline="0" dirty="0" smtClean="0"/>
              <a:t>This afternoon we are going to take a closer look at two these exemptions, the exemptions for diversified and sector mutual funds.</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2</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20</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21</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22</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23</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25</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final status check…</a:t>
            </a:r>
          </a:p>
          <a:p>
            <a:endParaRPr lang="en-US" dirty="0" smtClean="0"/>
          </a:p>
          <a:p>
            <a:r>
              <a:rPr lang="en-US" dirty="0" smtClean="0"/>
              <a:t>What would you do about the sector fund that was above the $50,000 de minimis threshold?  You could sell</a:t>
            </a:r>
            <a:r>
              <a:rPr lang="en-US" baseline="0" dirty="0" smtClean="0"/>
              <a:t> all of it, or sell it down enough so that when combined with the Vanguard fund they would still both aggregate to an amount safely below the threshold.  If you did this you would need to agree NOT TO PURCHASE ANY MORE OF EITHER FUND.</a:t>
            </a:r>
            <a:endParaRPr lang="en-US" dirty="0" smtClean="0"/>
          </a:p>
          <a:p>
            <a:endParaRPr lang="en-US" dirty="0" smtClean="0"/>
          </a:p>
          <a:p>
            <a:r>
              <a:rPr lang="en-US" dirty="0" smtClean="0"/>
              <a:t>Hopefully this has provided you with a nice refresher on the mutual fund exemptions and how to apply them to the scenarios you are likely to encounter during the upcoming transition.</a:t>
            </a:r>
            <a:endParaRPr lang="en-US" dirty="0"/>
          </a:p>
        </p:txBody>
      </p:sp>
      <p:sp>
        <p:nvSpPr>
          <p:cNvPr id="4" name="Slide Number Placeholder 3"/>
          <p:cNvSpPr>
            <a:spLocks noGrp="1"/>
          </p:cNvSpPr>
          <p:nvPr>
            <p:ph type="sldNum" sz="quarter" idx="10"/>
          </p:nvPr>
        </p:nvSpPr>
        <p:spPr/>
        <p:txBody>
          <a:bodyPr/>
          <a:lstStyle/>
          <a:p>
            <a:fld id="{9F43F68A-D871-41B1-A4CF-49FCA562B79C}" type="slidenum">
              <a:rPr lang="en-US" smtClean="0"/>
              <a:t>26</a:t>
            </a:fld>
            <a:endParaRPr lang="en-US" dirty="0"/>
          </a:p>
        </p:txBody>
      </p:sp>
    </p:spTree>
    <p:extLst>
      <p:ext uri="{BB962C8B-B14F-4D97-AF65-F5344CB8AC3E}">
        <p14:creationId xmlns:p14="http://schemas.microsoft.com/office/powerpoint/2010/main" val="325654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Now…just a few reminders about exemptions….</a:t>
            </a:r>
          </a:p>
          <a:p>
            <a:endParaRPr lang="en-US" dirty="0" smtClean="0"/>
          </a:p>
          <a:p>
            <a:r>
              <a:rPr lang="en-US" dirty="0" smtClean="0"/>
              <a:t>Bullet 3:  example is a type of prohibited holding</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3</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prepare to run through an exercise I’ve prepared, let’s review the analysis</a:t>
            </a:r>
            <a:r>
              <a:rPr lang="en-US" baseline="0" dirty="0" smtClean="0"/>
              <a:t> process for using an exemption.</a:t>
            </a:r>
            <a:r>
              <a:rPr lang="en-US" dirty="0" smtClean="0"/>
              <a:t> </a:t>
            </a:r>
          </a:p>
          <a:p>
            <a:endParaRPr lang="en-US" dirty="0" smtClean="0"/>
          </a:p>
          <a:p>
            <a:r>
              <a:rPr lang="en-US" dirty="0" smtClean="0"/>
              <a:t>We have to answer these questions to figure out</a:t>
            </a:r>
            <a:r>
              <a:rPr lang="en-US" baseline="0" dirty="0" smtClean="0"/>
              <a:t> if we can use an exemption.</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4</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today’s session, I’ve selected an employee of the Food and Drug</a:t>
            </a:r>
            <a:r>
              <a:rPr lang="en-US" baseline="0" dirty="0" smtClean="0"/>
              <a:t> Administration who will be working on…</a:t>
            </a:r>
          </a:p>
          <a:p>
            <a:endParaRPr lang="en-US" baseline="0" dirty="0" smtClean="0"/>
          </a:p>
          <a:p>
            <a:r>
              <a:rPr lang="en-US" baseline="0" dirty="0" smtClean="0"/>
              <a:t>Among the assets in the employee’s investment portfolio are the following funds with these values.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5</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Okay…to complete our</a:t>
            </a:r>
            <a:r>
              <a:rPr lang="en-US" baseline="0" dirty="0" smtClean="0"/>
              <a:t> analysis of these funds, we are going to </a:t>
            </a:r>
            <a:r>
              <a:rPr lang="en-US" dirty="0" smtClean="0"/>
              <a:t>have to answer a few questions.</a:t>
            </a:r>
          </a:p>
          <a:p>
            <a:endParaRPr lang="en-US" dirty="0" smtClean="0"/>
          </a:p>
          <a:p>
            <a:r>
              <a:rPr lang="en-US" dirty="0" smtClean="0"/>
              <a:t>To</a:t>
            </a:r>
            <a:r>
              <a:rPr lang="en-US" baseline="0" dirty="0" smtClean="0"/>
              <a:t> answer our first question, we have to look at the type of matter and the financial interests.  </a:t>
            </a:r>
            <a:r>
              <a:rPr lang="en-US" dirty="0" smtClean="0"/>
              <a:t> </a:t>
            </a:r>
          </a:p>
          <a:p>
            <a:endParaRPr lang="en-US" dirty="0" smtClean="0"/>
          </a:p>
          <a:p>
            <a:r>
              <a:rPr lang="en-US" dirty="0" smtClean="0"/>
              <a:t>Will drug approvals affect the holdings</a:t>
            </a:r>
            <a:r>
              <a:rPr lang="en-US" baseline="0" dirty="0" smtClean="0"/>
              <a:t> of these pooled investment vehicles?  Answer:  Yes.</a:t>
            </a:r>
          </a:p>
          <a:p>
            <a:endParaRPr lang="en-US" baseline="0" dirty="0" smtClean="0"/>
          </a:p>
          <a:p>
            <a:r>
              <a:rPr lang="en-US" baseline="0" dirty="0" smtClean="0"/>
              <a:t>So we need to go to the next step in our analysis process because if we don’t we are going to have to consider all of the underlying assets of each investment. </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6</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Next…can we identify a potential exemption?</a:t>
            </a:r>
          </a:p>
          <a:p>
            <a:endParaRPr lang="en-US" dirty="0" smtClean="0"/>
          </a:p>
          <a:p>
            <a:r>
              <a:rPr lang="en-US" dirty="0" smtClean="0"/>
              <a:t>Given</a:t>
            </a:r>
            <a:r>
              <a:rPr lang="en-US" baseline="0" dirty="0" smtClean="0"/>
              <a:t> that we are looking at pooled investment vehicles, we think to look at the exemptions for mutual funds, which are among the exemptions found in 5 CFR 2640.201.</a:t>
            </a:r>
            <a:r>
              <a:rPr lang="en-US" dirty="0" smtClean="0"/>
              <a:t> </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7</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want to use the exemption for mutual funds, we need to verify that we are looking at a mutual fund.</a:t>
            </a:r>
          </a:p>
          <a:p>
            <a:endParaRPr lang="en-US" dirty="0" smtClean="0"/>
          </a:p>
          <a:p>
            <a:r>
              <a:rPr lang="en-US" dirty="0" smtClean="0"/>
              <a:t>Most of our verification of a mutual fund’s name can</a:t>
            </a:r>
            <a:r>
              <a:rPr lang="en-US" baseline="0" dirty="0" smtClean="0"/>
              <a:t> be completed by looking up the name of the fund on a financial website like Google Finance, Yahoo Finance, etc.  If you can see that the fund is publicly traded (i.e., has a ticker symbol THAT ENDS WITH AN ‘X’), you will know that it is registered under the 1940 Act.  In cases where you can’t find the fund on a website such as Google Finance or Yahoo Finance, you should go to the SEC’s EDGAR website to complete a search.</a:t>
            </a:r>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A2C68F48-2E87-4223-8C76-15701F9CD713}" type="slidenum">
              <a:rPr lang="en-US" smtClean="0"/>
              <a:t>8</a:t>
            </a:fld>
            <a:endParaRPr lang="en-US" dirty="0"/>
          </a:p>
        </p:txBody>
      </p:sp>
    </p:spTree>
    <p:extLst>
      <p:ext uri="{BB962C8B-B14F-4D97-AF65-F5344CB8AC3E}">
        <p14:creationId xmlns:p14="http://schemas.microsoft.com/office/powerpoint/2010/main" val="368914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I’ve gone ahead and looked each of these funds up for us to verify</a:t>
            </a:r>
            <a:r>
              <a:rPr lang="en-US" baseline="0" dirty="0" smtClean="0"/>
              <a:t> the names that our FDA employee disclosed on his financial disclosure report.</a:t>
            </a:r>
          </a:p>
          <a:p>
            <a:endParaRPr lang="en-US" baseline="0" dirty="0" smtClean="0"/>
          </a:p>
          <a:p>
            <a:r>
              <a:rPr lang="en-US" dirty="0" smtClean="0"/>
              <a:t>As you gain more experience with financial disclosure and these funds become more familiar to you, you won’t always have to look them up.</a:t>
            </a:r>
          </a:p>
          <a:p>
            <a:endParaRPr lang="en-US" dirty="0" smtClean="0"/>
          </a:p>
          <a:p>
            <a:r>
              <a:rPr lang="en-US" dirty="0" smtClean="0"/>
              <a:t>Here we see a ticker symbol circled at the top, so we are okay.</a:t>
            </a:r>
            <a:endParaRPr lang="en-US" dirty="0"/>
          </a:p>
        </p:txBody>
      </p:sp>
      <p:sp>
        <p:nvSpPr>
          <p:cNvPr id="4" name="Slide Number Placeholder 3"/>
          <p:cNvSpPr>
            <a:spLocks noGrp="1"/>
          </p:cNvSpPr>
          <p:nvPr>
            <p:ph type="sldNum" sz="quarter" idx="10"/>
          </p:nvPr>
        </p:nvSpPr>
        <p:spPr/>
        <p:txBody>
          <a:bodyPr/>
          <a:lstStyle/>
          <a:p>
            <a:fld id="{9F43F68A-D871-41B1-A4CF-49FCA562B79C}" type="slidenum">
              <a:rPr lang="en-US" smtClean="0"/>
              <a:t>9</a:t>
            </a:fld>
            <a:endParaRPr lang="en-US" dirty="0"/>
          </a:p>
        </p:txBody>
      </p:sp>
    </p:spTree>
    <p:extLst>
      <p:ext uri="{BB962C8B-B14F-4D97-AF65-F5344CB8AC3E}">
        <p14:creationId xmlns:p14="http://schemas.microsoft.com/office/powerpoint/2010/main" val="341563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age DO NOT US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7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24542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20985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93441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95866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81250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7371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60922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a:prstGeom prst="rect">
            <a:avLst/>
          </a:prstGeo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85508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43674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3/2/2016</a:t>
            </a:fld>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7"/>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8428661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2" r:id="rId8"/>
    <p:sldLayoutId id="2147483683" r:id="rId9"/>
    <p:sldLayoutId id="2147483684" r:id="rId10"/>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3">
            <a:alphaModFix amt="20000"/>
            <a:extLst>
              <a:ext uri="{28A0092B-C50C-407E-A947-70E740481C1C}">
                <a14:useLocalDpi xmlns:a14="http://schemas.microsoft.com/office/drawing/2010/main" val="0"/>
              </a:ext>
            </a:extLst>
          </a:blip>
          <a:srcRect l="20471" t="22862" r="25767" b="12557"/>
          <a:stretch/>
        </p:blipFill>
        <p:spPr>
          <a:xfrm>
            <a:off x="-1174" y="-1353"/>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863" y="642445"/>
            <a:ext cx="6680534" cy="5010401"/>
          </a:xfrm>
          <a:prstGeom prst="rect">
            <a:avLst/>
          </a:prstGeom>
        </p:spPr>
      </p:pic>
      <p:sp>
        <p:nvSpPr>
          <p:cNvPr id="8" name="TextBox 7"/>
          <p:cNvSpPr txBox="1"/>
          <p:nvPr/>
        </p:nvSpPr>
        <p:spPr>
          <a:xfrm>
            <a:off x="914400" y="4248150"/>
            <a:ext cx="7381875" cy="300082"/>
          </a:xfrm>
          <a:prstGeom prst="rect">
            <a:avLst/>
          </a:prstGeom>
          <a:noFill/>
        </p:spPr>
        <p:txBody>
          <a:bodyPr wrap="square" rtlCol="0">
            <a:spAutoFit/>
          </a:bodyPr>
          <a:lstStyle/>
          <a:p>
            <a:endParaRPr lang="en-US" sz="1350" dirty="0"/>
          </a:p>
        </p:txBody>
      </p:sp>
      <p:sp>
        <p:nvSpPr>
          <p:cNvPr id="10" name="TextBox 9"/>
          <p:cNvSpPr txBox="1"/>
          <p:nvPr/>
        </p:nvSpPr>
        <p:spPr>
          <a:xfrm>
            <a:off x="901148" y="4482856"/>
            <a:ext cx="7381875" cy="1815882"/>
          </a:xfrm>
          <a:prstGeom prst="rect">
            <a:avLst/>
          </a:prstGeom>
          <a:noFill/>
        </p:spPr>
        <p:txBody>
          <a:bodyPr wrap="square" rtlCol="0">
            <a:spAutoFit/>
          </a:bodyPr>
          <a:lstStyle/>
          <a:p>
            <a:pPr algn="ctr"/>
            <a:r>
              <a:rPr lang="en-US" sz="4000" dirty="0" smtClean="0"/>
              <a:t>Refresher on Mutual Fund Exemptions</a:t>
            </a:r>
          </a:p>
          <a:p>
            <a:pPr algn="ctr"/>
            <a:r>
              <a:rPr lang="en-US" sz="3200" dirty="0" smtClean="0"/>
              <a:t>Jack MacDonald</a:t>
            </a:r>
            <a:endParaRPr lang="en-US" sz="3200" dirty="0"/>
          </a:p>
        </p:txBody>
      </p:sp>
    </p:spTree>
    <p:extLst>
      <p:ext uri="{BB962C8B-B14F-4D97-AF65-F5344CB8AC3E}">
        <p14:creationId xmlns:p14="http://schemas.microsoft.com/office/powerpoint/2010/main" val="106390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t="10730"/>
          <a:stretch/>
        </p:blipFill>
        <p:spPr bwMode="auto">
          <a:xfrm>
            <a:off x="201881" y="1"/>
            <a:ext cx="8787740" cy="6020790"/>
          </a:xfrm>
          <a:prstGeom prst="rect">
            <a:avLst/>
          </a:prstGeom>
          <a:ln>
            <a:noFill/>
          </a:ln>
          <a:extLst>
            <a:ext uri="{53640926-AAD7-44D8-BBD7-CCE9431645EC}">
              <a14:shadowObscured xmlns:a14="http://schemas.microsoft.com/office/drawing/2010/main"/>
            </a:ext>
          </a:extLst>
        </p:spPr>
      </p:pic>
      <p:sp>
        <p:nvSpPr>
          <p:cNvPr id="3" name="Oval 2"/>
          <p:cNvSpPr/>
          <p:nvPr/>
        </p:nvSpPr>
        <p:spPr>
          <a:xfrm>
            <a:off x="4174176" y="296883"/>
            <a:ext cx="1015341"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716151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t="10730"/>
          <a:stretch/>
        </p:blipFill>
        <p:spPr bwMode="auto">
          <a:xfrm>
            <a:off x="0" y="-17814"/>
            <a:ext cx="9060873" cy="6103916"/>
          </a:xfrm>
          <a:prstGeom prst="rect">
            <a:avLst/>
          </a:prstGeom>
          <a:ln>
            <a:noFill/>
          </a:ln>
          <a:extLst>
            <a:ext uri="{53640926-AAD7-44D8-BBD7-CCE9431645EC}">
              <a14:shadowObscured xmlns:a14="http://schemas.microsoft.com/office/drawing/2010/main"/>
            </a:ext>
          </a:extLst>
        </p:spPr>
      </p:pic>
      <p:sp>
        <p:nvSpPr>
          <p:cNvPr id="3" name="Oval 2"/>
          <p:cNvSpPr/>
          <p:nvPr/>
        </p:nvSpPr>
        <p:spPr>
          <a:xfrm>
            <a:off x="4586845" y="296883"/>
            <a:ext cx="1015341"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133218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t="10945"/>
          <a:stretch/>
        </p:blipFill>
        <p:spPr bwMode="auto">
          <a:xfrm>
            <a:off x="0" y="-261257"/>
            <a:ext cx="9144000" cy="7006441"/>
          </a:xfrm>
          <a:prstGeom prst="rect">
            <a:avLst/>
          </a:prstGeom>
          <a:ln>
            <a:noFill/>
          </a:ln>
          <a:extLst>
            <a:ext uri="{53640926-AAD7-44D8-BBD7-CCE9431645EC}">
              <a14:shadowObscured xmlns:a14="http://schemas.microsoft.com/office/drawing/2010/main"/>
            </a:ext>
          </a:extLst>
        </p:spPr>
      </p:pic>
      <p:sp>
        <p:nvSpPr>
          <p:cNvPr id="3" name="Oval 2"/>
          <p:cNvSpPr/>
          <p:nvPr/>
        </p:nvSpPr>
        <p:spPr>
          <a:xfrm>
            <a:off x="4762005" y="207818"/>
            <a:ext cx="1175657" cy="6590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26992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t>Exchange Traded Funds (ETFs)</a:t>
            </a:r>
            <a:endParaRPr lang="en-US" b="1" dirty="0"/>
          </a:p>
        </p:txBody>
      </p:sp>
      <p:sp>
        <p:nvSpPr>
          <p:cNvPr id="3" name="Content Placeholder 2"/>
          <p:cNvSpPr>
            <a:spLocks noGrp="1"/>
          </p:cNvSpPr>
          <p:nvPr>
            <p:ph idx="1"/>
          </p:nvPr>
        </p:nvSpPr>
        <p:spPr/>
        <p:txBody>
          <a:bodyPr>
            <a:normAutofit fontScale="92500"/>
          </a:bodyPr>
          <a:lstStyle/>
          <a:p>
            <a:r>
              <a:rPr lang="en-US" sz="3600" b="1" dirty="0" smtClean="0"/>
              <a:t>Most </a:t>
            </a:r>
            <a:r>
              <a:rPr lang="en-US" sz="3600" b="1" dirty="0"/>
              <a:t>exchange-traded funds </a:t>
            </a:r>
            <a:r>
              <a:rPr lang="en-US" sz="3600" b="1" dirty="0" smtClean="0"/>
              <a:t>are:</a:t>
            </a:r>
            <a:endParaRPr lang="en-US" sz="2800" dirty="0" smtClean="0"/>
          </a:p>
          <a:p>
            <a:pPr lvl="2">
              <a:buFont typeface="Wingdings" panose="05000000000000000000" pitchFamily="2" charset="2"/>
              <a:buChar char="§"/>
            </a:pPr>
            <a:r>
              <a:rPr lang="en-US" sz="3000" dirty="0"/>
              <a:t>organized either as open-end investment management companies or as unit investment trusts</a:t>
            </a:r>
          </a:p>
          <a:p>
            <a:pPr lvl="2">
              <a:buFont typeface="Wingdings" panose="05000000000000000000" pitchFamily="2" charset="2"/>
              <a:buChar char="§"/>
            </a:pPr>
            <a:r>
              <a:rPr lang="en-US" sz="3000" dirty="0" smtClean="0"/>
              <a:t>registered </a:t>
            </a:r>
            <a:r>
              <a:rPr lang="en-US" sz="3000" dirty="0"/>
              <a:t>with the Securities and Exchange Commission (SEC) under the same statutory authorities as traditional mutual funds </a:t>
            </a:r>
          </a:p>
          <a:p>
            <a:pPr lvl="2">
              <a:buFont typeface="Wingdings" panose="05000000000000000000" pitchFamily="2" charset="2"/>
              <a:buChar char="§"/>
            </a:pPr>
            <a:r>
              <a:rPr lang="en-US" sz="3000" dirty="0"/>
              <a:t>qualify for the exemptions in 5 C.F.R. Part 2640 for mutual funds and unit investment </a:t>
            </a:r>
            <a:r>
              <a:rPr lang="en-US" sz="3000" dirty="0" smtClean="0"/>
              <a:t>trusts</a:t>
            </a:r>
            <a:endParaRPr lang="en-US" sz="3000" dirty="0"/>
          </a:p>
          <a:p>
            <a:pPr>
              <a:lnSpc>
                <a:spcPct val="100000"/>
              </a:lnSpc>
              <a:buFont typeface="Wingdings" panose="05000000000000000000" pitchFamily="2" charset="2"/>
              <a:buChar char="§"/>
            </a:pPr>
            <a:endParaRPr lang="en-US" sz="2400"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2756373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Caution:</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4000" dirty="0" smtClean="0">
                <a:solidFill>
                  <a:schemeClr val="tx1"/>
                </a:solidFill>
                <a:effectLst>
                  <a:outerShdw blurRad="38100" dist="38100" dir="2700000" algn="tl">
                    <a:srgbClr val="000000">
                      <a:alpha val="43000"/>
                    </a:srgbClr>
                  </a:outerShdw>
                </a:effectLst>
              </a:rPr>
              <a:t>ETFs </a:t>
            </a:r>
            <a:r>
              <a:rPr lang="en-US" sz="4000" dirty="0">
                <a:solidFill>
                  <a:schemeClr val="tx1"/>
                </a:solidFill>
                <a:effectLst>
                  <a:outerShdw blurRad="38100" dist="38100" dir="2700000" algn="tl">
                    <a:srgbClr val="000000">
                      <a:alpha val="43000"/>
                    </a:srgbClr>
                  </a:outerShdw>
                </a:effectLst>
              </a:rPr>
              <a:t>invested in commodities and commodity futures usually do not meet the definitions for mutual fund or unit investment </a:t>
            </a:r>
            <a:r>
              <a:rPr lang="en-US" sz="4000" dirty="0" smtClean="0">
                <a:solidFill>
                  <a:schemeClr val="tx1"/>
                </a:solidFill>
                <a:effectLst>
                  <a:outerShdw blurRad="38100" dist="38100" dir="2700000" algn="tl">
                    <a:srgbClr val="000000">
                      <a:alpha val="43000"/>
                    </a:srgbClr>
                  </a:outerShdw>
                </a:effectLst>
              </a:rPr>
              <a:t>trust.</a:t>
            </a:r>
            <a:endParaRPr lang="en-US" sz="4000" dirty="0">
              <a:solidFill>
                <a:schemeClr val="tx1"/>
              </a:solidFill>
            </a:endParaRPr>
          </a:p>
          <a:p>
            <a:endParaRPr lang="en-US" sz="2800" dirty="0" smtClean="0"/>
          </a:p>
          <a:p>
            <a:r>
              <a:rPr lang="en-US" sz="2800" i="1" dirty="0" smtClean="0"/>
              <a:t>Example:  </a:t>
            </a:r>
            <a:r>
              <a:rPr lang="en-US" sz="2800" dirty="0" smtClean="0"/>
              <a:t>iShares Gold Trust</a:t>
            </a:r>
            <a:endParaRPr lang="en-US" sz="2800" i="1" dirty="0"/>
          </a:p>
          <a:p>
            <a:pPr>
              <a:lnSpc>
                <a:spcPct val="100000"/>
              </a:lnSpc>
              <a:buFont typeface="Wingdings" panose="05000000000000000000" pitchFamily="2" charset="2"/>
              <a:buChar char="§"/>
            </a:pPr>
            <a:endParaRPr lang="en-US" sz="2400"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4146995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it a mutual fund?</a:t>
            </a:r>
            <a:endParaRPr lang="en-US" b="1"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73" y="1477777"/>
            <a:ext cx="1635321" cy="174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87727" y="1848104"/>
            <a:ext cx="6493060" cy="3816429"/>
          </a:xfrm>
          <a:prstGeom prst="rect">
            <a:avLst/>
          </a:prstGeom>
        </p:spPr>
        <p:txBody>
          <a:bodyPr wrap="none">
            <a:spAutoFit/>
          </a:bodyPr>
          <a:lstStyle/>
          <a:p>
            <a:r>
              <a:rPr lang="en-US" sz="3200" dirty="0"/>
              <a:t>Janus Emerging Markets </a:t>
            </a:r>
            <a:r>
              <a:rPr lang="en-US" sz="3200" dirty="0" smtClean="0"/>
              <a:t>Fund</a:t>
            </a:r>
          </a:p>
          <a:p>
            <a:endParaRPr lang="en-US" sz="3200" dirty="0"/>
          </a:p>
          <a:p>
            <a:r>
              <a:rPr lang="en-US" sz="3200" dirty="0"/>
              <a:t>T. Rowe Price Health Sciences Fund</a:t>
            </a:r>
          </a:p>
          <a:p>
            <a:endParaRPr lang="en-US" sz="3200" dirty="0" smtClean="0"/>
          </a:p>
          <a:p>
            <a:r>
              <a:rPr lang="en-US" sz="3200" dirty="0"/>
              <a:t>Vanguard Health Care Fund</a:t>
            </a:r>
          </a:p>
          <a:p>
            <a:endParaRPr lang="en-US" sz="3200" dirty="0" smtClean="0"/>
          </a:p>
          <a:p>
            <a:r>
              <a:rPr lang="en-US" sz="3200" dirty="0"/>
              <a:t>iShares </a:t>
            </a:r>
            <a:r>
              <a:rPr lang="en-US" sz="3200" dirty="0" smtClean="0"/>
              <a:t>DJ U.S</a:t>
            </a:r>
            <a:r>
              <a:rPr lang="en-US" sz="3200" dirty="0"/>
              <a:t>. Consumer </a:t>
            </a:r>
            <a:r>
              <a:rPr lang="en-US" sz="3200" dirty="0" smtClean="0"/>
              <a:t>Goods Fund</a:t>
            </a:r>
            <a:endParaRPr lang="en-US" sz="3200" dirty="0"/>
          </a:p>
          <a:p>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73" y="4312804"/>
            <a:ext cx="163988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73" y="3286888"/>
            <a:ext cx="163988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56" y="2379719"/>
            <a:ext cx="163988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10765" y="5545928"/>
            <a:ext cx="3079689" cy="646331"/>
          </a:xfrm>
          <a:prstGeom prst="rect">
            <a:avLst/>
          </a:prstGeom>
          <a:noFill/>
        </p:spPr>
        <p:txBody>
          <a:bodyPr wrap="none" rtlCol="0">
            <a:spAutoFit/>
          </a:bodyPr>
          <a:lstStyle/>
          <a:p>
            <a:pPr algn="ctr"/>
            <a:r>
              <a:rPr lang="en-US" sz="3600" dirty="0" smtClean="0">
                <a:solidFill>
                  <a:srgbClr val="FF0000"/>
                </a:solidFill>
                <a:latin typeface="Verdana" pitchFamily="34" charset="0"/>
                <a:ea typeface="Verdana" pitchFamily="34" charset="0"/>
                <a:cs typeface="Verdana" pitchFamily="34" charset="0"/>
              </a:rPr>
              <a:t>status check</a:t>
            </a:r>
            <a:endParaRPr lang="en-US" sz="3600"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69538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4.</a:t>
            </a:r>
            <a:r>
              <a:rPr lang="en-US" b="1" dirty="0" smtClean="0"/>
              <a:t> Is it diversified or sector?</a:t>
            </a:r>
            <a:endParaRPr lang="en-US" b="1" dirty="0"/>
          </a:p>
        </p:txBody>
      </p:sp>
      <p:sp>
        <p:nvSpPr>
          <p:cNvPr id="3" name="Content Placeholder 2"/>
          <p:cNvSpPr>
            <a:spLocks noGrp="1"/>
          </p:cNvSpPr>
          <p:nvPr>
            <p:ph idx="1"/>
          </p:nvPr>
        </p:nvSpPr>
        <p:spPr/>
        <p:txBody>
          <a:bodyPr>
            <a:normAutofit fontScale="62500" lnSpcReduction="20000"/>
          </a:bodyPr>
          <a:lstStyle/>
          <a:p>
            <a:pPr>
              <a:lnSpc>
                <a:spcPct val="100000"/>
              </a:lnSpc>
            </a:pPr>
            <a:r>
              <a:rPr lang="en-US" sz="5700" dirty="0" smtClean="0">
                <a:latin typeface="Calibri" pitchFamily="34" charset="0"/>
              </a:rPr>
              <a:t>Does the mutual fund have a </a:t>
            </a:r>
            <a:r>
              <a:rPr lang="en-US" sz="5700" u="sng" dirty="0" smtClean="0">
                <a:latin typeface="Calibri" pitchFamily="34" charset="0"/>
              </a:rPr>
              <a:t>stated policy</a:t>
            </a:r>
            <a:r>
              <a:rPr lang="en-US" sz="5700" dirty="0" smtClean="0">
                <a:latin typeface="Calibri" pitchFamily="34" charset="0"/>
              </a:rPr>
              <a:t> of concentrating its investments in </a:t>
            </a:r>
            <a:r>
              <a:rPr lang="en-US" sz="5700" b="1" dirty="0" smtClean="0">
                <a:solidFill>
                  <a:srgbClr val="00B050"/>
                </a:solidFill>
                <a:latin typeface="Calibri" pitchFamily="34" charset="0"/>
              </a:rPr>
              <a:t>an industry, business, single country other than the United States, or bonds of a single State</a:t>
            </a:r>
            <a:r>
              <a:rPr lang="en-US" sz="5700" dirty="0" smtClean="0">
                <a:solidFill>
                  <a:srgbClr val="00B050"/>
                </a:solidFill>
                <a:latin typeface="Calibri" pitchFamily="34" charset="0"/>
              </a:rPr>
              <a:t> </a:t>
            </a:r>
            <a:r>
              <a:rPr lang="en-US" sz="5700" dirty="0" smtClean="0">
                <a:latin typeface="Calibri" pitchFamily="34" charset="0"/>
              </a:rPr>
              <a:t>within the United States?</a:t>
            </a:r>
            <a:r>
              <a:rPr lang="en-US" sz="5700" b="1" dirty="0" smtClean="0">
                <a:latin typeface="Calibri" pitchFamily="34" charset="0"/>
              </a:rPr>
              <a:t> </a:t>
            </a:r>
            <a:endParaRPr lang="en-US" sz="5700" dirty="0">
              <a:latin typeface="Calibri" pitchFamily="34" charset="0"/>
            </a:endParaRPr>
          </a:p>
          <a:p>
            <a:pPr>
              <a:lnSpc>
                <a:spcPct val="100000"/>
              </a:lnSpc>
            </a:pPr>
            <a:endParaRPr lang="en-US" sz="2800" dirty="0">
              <a:solidFill>
                <a:schemeClr val="tx1"/>
              </a:solidFill>
              <a:latin typeface="Calibri" pitchFamily="34" charset="0"/>
            </a:endParaRPr>
          </a:p>
          <a:p>
            <a:pPr marL="201168" lvl="1" indent="0" algn="ctr">
              <a:buClr>
                <a:srgbClr val="92D050"/>
              </a:buClr>
              <a:buNone/>
            </a:pPr>
            <a:r>
              <a:rPr lang="en-US" sz="5100" b="1" dirty="0" smtClean="0">
                <a:solidFill>
                  <a:schemeClr val="tx1"/>
                </a:solidFill>
                <a:latin typeface="Calibri" pitchFamily="34" charset="0"/>
              </a:rPr>
              <a:t>5 CFR § 2640.102(a)</a:t>
            </a:r>
            <a:endParaRPr lang="en-US" sz="5100" b="1"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4257630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REMEMBER</a:t>
            </a:r>
            <a:endParaRPr lang="en-US" b="1" dirty="0"/>
          </a:p>
        </p:txBody>
      </p:sp>
      <p:sp>
        <p:nvSpPr>
          <p:cNvPr id="3" name="Content Placeholder 2"/>
          <p:cNvSpPr>
            <a:spLocks noGrp="1"/>
          </p:cNvSpPr>
          <p:nvPr>
            <p:ph idx="1"/>
          </p:nvPr>
        </p:nvSpPr>
        <p:spPr/>
        <p:txBody>
          <a:bodyPr>
            <a:normAutofit/>
          </a:bodyPr>
          <a:lstStyle/>
          <a:p>
            <a:pPr marL="0" indent="0">
              <a:buNone/>
            </a:pPr>
            <a:r>
              <a:rPr lang="en-US" sz="4800" b="1" dirty="0"/>
              <a:t>Excepted Investment Funds</a:t>
            </a:r>
          </a:p>
          <a:p>
            <a:pPr marL="292608" lvl="1" indent="0">
              <a:buNone/>
            </a:pPr>
            <a:r>
              <a:rPr lang="en-US" sz="5400" dirty="0" smtClean="0"/>
              <a:t>EIF </a:t>
            </a:r>
            <a:r>
              <a:rPr lang="en-US" sz="5400" dirty="0"/>
              <a:t>= Reporting</a:t>
            </a:r>
          </a:p>
          <a:p>
            <a:pPr marL="292608" lvl="1" indent="0">
              <a:buNone/>
            </a:pPr>
            <a:r>
              <a:rPr lang="en-US" sz="5400" dirty="0"/>
              <a:t>EIF ≠ Conflicts</a:t>
            </a:r>
          </a:p>
          <a:p>
            <a:pPr>
              <a:lnSpc>
                <a:spcPct val="100000"/>
              </a:lnSpc>
            </a:pPr>
            <a:endParaRPr lang="en-US" sz="2800" dirty="0">
              <a:solidFill>
                <a:schemeClr val="tx1"/>
              </a:solidFill>
              <a:latin typeface="Calibri" pitchFamily="34" charset="0"/>
            </a:endParaRPr>
          </a:p>
          <a:p>
            <a:pPr marL="201168" lvl="1" indent="0" algn="ctr">
              <a:buClr>
                <a:srgbClr val="92D050"/>
              </a:buClr>
              <a:buNone/>
            </a:pPr>
            <a:r>
              <a:rPr lang="en-US" sz="2400" b="1" dirty="0" smtClean="0">
                <a:solidFill>
                  <a:schemeClr val="tx1"/>
                </a:solidFill>
                <a:latin typeface="Calibri" pitchFamily="34" charset="0"/>
              </a:rPr>
              <a:t>  </a:t>
            </a:r>
            <a:endParaRPr lang="en-US" sz="2400" b="1"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1421488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RESOURCES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3600" b="1" dirty="0" smtClean="0"/>
              <a:t>OGE Guidance on Diversified and Sector Mutual Funds:</a:t>
            </a:r>
            <a:endParaRPr lang="en-US" sz="3600" b="1" dirty="0"/>
          </a:p>
          <a:p>
            <a:pPr>
              <a:buFont typeface="Wingdings" panose="05000000000000000000" pitchFamily="2" charset="2"/>
              <a:buChar char="§"/>
            </a:pPr>
            <a:r>
              <a:rPr lang="en-US" sz="3600" dirty="0"/>
              <a:t>DO-00-030</a:t>
            </a:r>
          </a:p>
          <a:p>
            <a:pPr>
              <a:buFont typeface="Wingdings" panose="05000000000000000000" pitchFamily="2" charset="2"/>
              <a:buChar char="§"/>
            </a:pPr>
            <a:r>
              <a:rPr lang="en-US" sz="3600" dirty="0"/>
              <a:t>LA-15-09 (Real estate funds)</a:t>
            </a:r>
          </a:p>
          <a:p>
            <a:pPr>
              <a:lnSpc>
                <a:spcPct val="100000"/>
              </a:lnSpc>
            </a:pPr>
            <a:endParaRPr lang="en-US" sz="3500" dirty="0">
              <a:latin typeface="Calibri" pitchFamily="34" charset="0"/>
            </a:endParaRPr>
          </a:p>
          <a:p>
            <a:pPr>
              <a:lnSpc>
                <a:spcPct val="100000"/>
              </a:lnSpc>
            </a:pPr>
            <a:endParaRPr lang="en-US" sz="2800" dirty="0">
              <a:solidFill>
                <a:schemeClr val="tx1"/>
              </a:solidFill>
              <a:latin typeface="Calibri" pitchFamily="34" charset="0"/>
            </a:endParaRPr>
          </a:p>
          <a:p>
            <a:pPr marL="201168" lvl="1" indent="0" algn="ctr">
              <a:buClr>
                <a:srgbClr val="92D050"/>
              </a:buClr>
              <a:buNone/>
            </a:pPr>
            <a:r>
              <a:rPr lang="en-US" sz="2400" b="1" dirty="0" smtClean="0">
                <a:solidFill>
                  <a:schemeClr val="tx1"/>
                </a:solidFill>
                <a:latin typeface="Calibri" pitchFamily="34" charset="0"/>
              </a:rPr>
              <a:t>  </a:t>
            </a:r>
            <a:endParaRPr lang="en-US" sz="2400" b="1"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2827934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Janus Emerging Markets Fund</a:t>
            </a:r>
            <a:endParaRPr lang="en-US" b="1" dirty="0"/>
          </a:p>
        </p:txBody>
      </p:sp>
      <p:sp>
        <p:nvSpPr>
          <p:cNvPr id="3" name="Content Placeholder 2"/>
          <p:cNvSpPr>
            <a:spLocks noGrp="1"/>
          </p:cNvSpPr>
          <p:nvPr>
            <p:ph idx="1"/>
          </p:nvPr>
        </p:nvSpPr>
        <p:spPr/>
        <p:txBody>
          <a:bodyPr>
            <a:normAutofit fontScale="25000" lnSpcReduction="20000"/>
          </a:bodyPr>
          <a:lstStyle/>
          <a:p>
            <a:pPr marL="0" lvl="0" indent="0">
              <a:buNone/>
            </a:pPr>
            <a:r>
              <a:rPr lang="en-US" sz="12800" dirty="0" smtClean="0"/>
              <a:t>The </a:t>
            </a:r>
            <a:r>
              <a:rPr lang="en-US" sz="12800" dirty="0"/>
              <a:t>investment seeks long-term growth of capital. The fund pursues its investment objective by </a:t>
            </a:r>
            <a:r>
              <a:rPr lang="en-US" sz="12800" b="1" dirty="0">
                <a:solidFill>
                  <a:srgbClr val="00B050"/>
                </a:solidFill>
              </a:rPr>
              <a:t>investing</a:t>
            </a:r>
            <a:r>
              <a:rPr lang="en-US" sz="12800" dirty="0"/>
              <a:t>, under normal circumstances, </a:t>
            </a:r>
            <a:r>
              <a:rPr lang="en-US" sz="12800" b="1" dirty="0">
                <a:solidFill>
                  <a:srgbClr val="00B050"/>
                </a:solidFill>
              </a:rPr>
              <a:t>at least 80% of its net assets in securities of issuers in emerging market countries</a:t>
            </a:r>
            <a:r>
              <a:rPr lang="en-US" sz="12800" dirty="0"/>
              <a:t>. It normally invests in securities of issuers that (i) are primarily listed on the trading market of an emerging market country; (ii) are incorporated or have their principal business activities in an emerging market country; or (iii) derive 50% or more of their revenues from, or have 50% or more of their assets in, an emerging market country.</a:t>
            </a:r>
          </a:p>
          <a:p>
            <a:pPr marL="0" indent="0">
              <a:buNone/>
            </a:pPr>
            <a:endParaRPr lang="en-US" sz="12800" dirty="0"/>
          </a:p>
          <a:p>
            <a:pPr>
              <a:lnSpc>
                <a:spcPct val="100000"/>
              </a:lnSpc>
            </a:pPr>
            <a:endParaRPr lang="en-US" sz="3500" dirty="0">
              <a:latin typeface="Calibri" pitchFamily="34" charset="0"/>
            </a:endParaRPr>
          </a:p>
          <a:p>
            <a:pPr>
              <a:lnSpc>
                <a:spcPct val="100000"/>
              </a:lnSpc>
            </a:pPr>
            <a:endParaRPr lang="en-US" sz="2800" dirty="0">
              <a:solidFill>
                <a:schemeClr val="tx1"/>
              </a:solidFill>
              <a:latin typeface="Calibri" pitchFamily="34" charset="0"/>
            </a:endParaRPr>
          </a:p>
          <a:p>
            <a:pPr marL="201168" lvl="1" indent="0" algn="ctr">
              <a:buClr>
                <a:srgbClr val="92D050"/>
              </a:buClr>
              <a:buNone/>
            </a:pPr>
            <a:r>
              <a:rPr lang="en-US" sz="2400" b="1" dirty="0" smtClean="0">
                <a:solidFill>
                  <a:schemeClr val="tx1"/>
                </a:solidFill>
                <a:latin typeface="Calibri" pitchFamily="34" charset="0"/>
              </a:rPr>
              <a:t>  </a:t>
            </a:r>
            <a:endParaRPr lang="en-US" sz="2400" b="1"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72253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t>18 U.S.C. § 208</a:t>
            </a:r>
            <a:endParaRPr lang="en-US" b="1" dirty="0"/>
          </a:p>
        </p:txBody>
      </p:sp>
      <p:sp>
        <p:nvSpPr>
          <p:cNvPr id="3" name="Content Placeholder 2"/>
          <p:cNvSpPr>
            <a:spLocks noGrp="1"/>
          </p:cNvSpPr>
          <p:nvPr>
            <p:ph idx="1"/>
          </p:nvPr>
        </p:nvSpPr>
        <p:spPr/>
        <p:txBody>
          <a:bodyPr>
            <a:normAutofit fontScale="85000" lnSpcReduction="20000"/>
          </a:bodyPr>
          <a:lstStyle/>
          <a:p>
            <a:r>
              <a:rPr lang="en-US" sz="3500" dirty="0"/>
              <a:t>Government employees are prohibited from participating personally and substantially in a </a:t>
            </a:r>
            <a:r>
              <a:rPr lang="en-US" sz="3500" b="1" dirty="0">
                <a:solidFill>
                  <a:srgbClr val="00B050"/>
                </a:solidFill>
              </a:rPr>
              <a:t>particular government matter</a:t>
            </a:r>
            <a:r>
              <a:rPr lang="en-US" sz="3500" dirty="0">
                <a:solidFill>
                  <a:srgbClr val="00B050"/>
                </a:solidFill>
              </a:rPr>
              <a:t> </a:t>
            </a:r>
            <a:r>
              <a:rPr lang="en-US" sz="3500" dirty="0"/>
              <a:t>that will have a direct and predictable effect on </a:t>
            </a:r>
            <a:r>
              <a:rPr lang="en-US" sz="3500" b="1" dirty="0">
                <a:solidFill>
                  <a:srgbClr val="00B050"/>
                </a:solidFill>
              </a:rPr>
              <a:t>their financial interests, including</a:t>
            </a:r>
            <a:r>
              <a:rPr lang="en-US" sz="3500" dirty="0">
                <a:solidFill>
                  <a:srgbClr val="00B050"/>
                </a:solidFill>
              </a:rPr>
              <a:t> </a:t>
            </a:r>
            <a:r>
              <a:rPr lang="en-US" sz="3500" dirty="0"/>
              <a:t>the financial interests </a:t>
            </a:r>
            <a:r>
              <a:rPr lang="en-US" sz="3500" b="1" dirty="0">
                <a:solidFill>
                  <a:srgbClr val="00B050"/>
                </a:solidFill>
              </a:rPr>
              <a:t>of others</a:t>
            </a:r>
            <a:r>
              <a:rPr lang="en-US" sz="3500" dirty="0"/>
              <a:t>, which are attributed to the federal employee</a:t>
            </a:r>
            <a:r>
              <a:rPr lang="en-US" sz="3500" dirty="0" smtClean="0"/>
              <a:t>.</a:t>
            </a:r>
          </a:p>
          <a:p>
            <a:r>
              <a:rPr lang="en-US" sz="3500" b="1" dirty="0" smtClean="0">
                <a:solidFill>
                  <a:srgbClr val="00B050"/>
                </a:solidFill>
              </a:rPr>
              <a:t>Purpose</a:t>
            </a:r>
            <a:r>
              <a:rPr lang="en-US" sz="3500" dirty="0"/>
              <a:t>:  To prevent an employee’s personal interests from influencing Government decisions </a:t>
            </a:r>
            <a:r>
              <a:rPr lang="en-US" sz="3500" dirty="0" smtClean="0"/>
              <a:t> </a:t>
            </a:r>
          </a:p>
          <a:p>
            <a:r>
              <a:rPr lang="en-US" sz="3200" dirty="0" smtClean="0"/>
              <a:t> </a:t>
            </a:r>
          </a:p>
          <a:p>
            <a:endParaRPr lang="en-US" sz="3200" dirty="0"/>
          </a:p>
        </p:txBody>
      </p:sp>
    </p:spTree>
    <p:extLst>
      <p:ext uri="{BB962C8B-B14F-4D97-AF65-F5344CB8AC3E}">
        <p14:creationId xmlns:p14="http://schemas.microsoft.com/office/powerpoint/2010/main" val="1057533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 Rowe Price Health Sciences Fund</a:t>
            </a:r>
            <a:endParaRPr lang="en-US" b="1" dirty="0"/>
          </a:p>
        </p:txBody>
      </p:sp>
      <p:sp>
        <p:nvSpPr>
          <p:cNvPr id="3" name="Content Placeholder 2"/>
          <p:cNvSpPr>
            <a:spLocks noGrp="1"/>
          </p:cNvSpPr>
          <p:nvPr>
            <p:ph idx="1"/>
          </p:nvPr>
        </p:nvSpPr>
        <p:spPr>
          <a:xfrm>
            <a:off x="822960" y="1845734"/>
            <a:ext cx="7543801" cy="4023360"/>
          </a:xfrm>
        </p:spPr>
        <p:txBody>
          <a:bodyPr>
            <a:normAutofit fontScale="25000" lnSpcReduction="20000"/>
          </a:bodyPr>
          <a:lstStyle/>
          <a:p>
            <a:pPr marL="0" indent="0">
              <a:buNone/>
            </a:pPr>
            <a:r>
              <a:rPr lang="en-US" sz="12800" dirty="0" smtClean="0"/>
              <a:t>The </a:t>
            </a:r>
            <a:r>
              <a:rPr lang="en-US" sz="12800" dirty="0"/>
              <a:t>investment seeks long-term capital appreciation. The fund will normally </a:t>
            </a:r>
            <a:r>
              <a:rPr lang="en-US" sz="12800" b="1" dirty="0">
                <a:solidFill>
                  <a:srgbClr val="00B050"/>
                </a:solidFill>
              </a:rPr>
              <a:t>invest</a:t>
            </a:r>
            <a:r>
              <a:rPr lang="en-US" sz="12800" dirty="0"/>
              <a:t> at least 80% of its net assets (including any borrowings for investment purposes) </a:t>
            </a:r>
            <a:r>
              <a:rPr lang="en-US" sz="12800" b="1" dirty="0">
                <a:solidFill>
                  <a:srgbClr val="00B050"/>
                </a:solidFill>
              </a:rPr>
              <a:t>in the common stocks of companies engaged in the research, development, production, or distribution of products or services related to health care, medicine, or the life sciences (collectively termed "health sciences")</a:t>
            </a:r>
            <a:r>
              <a:rPr lang="en-US" sz="12800" dirty="0"/>
              <a:t>. While the fund can invest in companies of any size, the majority of fund assets are expected to be invested in large- and mid-capitalization companies. </a:t>
            </a:r>
          </a:p>
          <a:p>
            <a:pPr>
              <a:lnSpc>
                <a:spcPct val="100000"/>
              </a:lnSpc>
            </a:pPr>
            <a:endParaRPr lang="en-US" sz="3500" dirty="0">
              <a:latin typeface="Calibri" pitchFamily="34" charset="0"/>
            </a:endParaRPr>
          </a:p>
          <a:p>
            <a:pPr>
              <a:lnSpc>
                <a:spcPct val="100000"/>
              </a:lnSpc>
            </a:pPr>
            <a:endParaRPr lang="en-US" sz="2800" dirty="0">
              <a:solidFill>
                <a:schemeClr val="tx1"/>
              </a:solidFill>
              <a:latin typeface="Calibri" pitchFamily="34" charset="0"/>
            </a:endParaRPr>
          </a:p>
          <a:p>
            <a:pPr marL="201168" lvl="1" indent="0" algn="ctr">
              <a:buClr>
                <a:srgbClr val="92D050"/>
              </a:buClr>
              <a:buNone/>
            </a:pPr>
            <a:r>
              <a:rPr lang="en-US" sz="2400" b="1" dirty="0" smtClean="0">
                <a:solidFill>
                  <a:schemeClr val="tx1"/>
                </a:solidFill>
                <a:latin typeface="Calibri" pitchFamily="34" charset="0"/>
              </a:rPr>
              <a:t>  </a:t>
            </a:r>
            <a:endParaRPr lang="en-US" sz="2400" b="1"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275733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Vanguard Health Care Fund</a:t>
            </a:r>
            <a:endParaRPr lang="en-US" b="1" dirty="0"/>
          </a:p>
        </p:txBody>
      </p:sp>
      <p:sp>
        <p:nvSpPr>
          <p:cNvPr id="3" name="Content Placeholder 2"/>
          <p:cNvSpPr>
            <a:spLocks noGrp="1"/>
          </p:cNvSpPr>
          <p:nvPr>
            <p:ph idx="1"/>
          </p:nvPr>
        </p:nvSpPr>
        <p:spPr/>
        <p:txBody>
          <a:bodyPr>
            <a:normAutofit fontScale="25000" lnSpcReduction="20000"/>
          </a:bodyPr>
          <a:lstStyle/>
          <a:p>
            <a:pPr marL="0" indent="0">
              <a:buNone/>
            </a:pPr>
            <a:r>
              <a:rPr lang="en-US" sz="12000" dirty="0" smtClean="0"/>
              <a:t>The </a:t>
            </a:r>
            <a:r>
              <a:rPr lang="en-US" sz="12000" dirty="0"/>
              <a:t>investment seeks long-term capital appreciation. The fund </a:t>
            </a:r>
            <a:r>
              <a:rPr lang="en-US" sz="12000" b="1" dirty="0">
                <a:solidFill>
                  <a:srgbClr val="00B050"/>
                </a:solidFill>
              </a:rPr>
              <a:t>invests</a:t>
            </a:r>
            <a:r>
              <a:rPr lang="en-US" sz="12000" dirty="0"/>
              <a:t> at least 80% of its assets </a:t>
            </a:r>
            <a:r>
              <a:rPr lang="en-US" sz="12000" b="1" dirty="0">
                <a:solidFill>
                  <a:srgbClr val="00B050"/>
                </a:solidFill>
              </a:rPr>
              <a:t>in the stocks of companies principally engaged in the development, production, or distribution of products and services related to the health care industry</a:t>
            </a:r>
            <a:r>
              <a:rPr lang="en-US" sz="12000" dirty="0"/>
              <a:t>. These companies include, among others, pharmaceutical firms, medical supply companies, and businesses that operate hospitals and other health care facilities. It may also consider companies engaged in medical, diagnostic, biochemical, and other research and development activities. The fund may </a:t>
            </a:r>
            <a:r>
              <a:rPr lang="en-US" sz="11200" dirty="0"/>
              <a:t>invest up to 50% of its assets in foreign stocks. </a:t>
            </a:r>
          </a:p>
          <a:p>
            <a:pPr>
              <a:lnSpc>
                <a:spcPct val="100000"/>
              </a:lnSpc>
            </a:pPr>
            <a:endParaRPr lang="en-US" sz="3500" dirty="0">
              <a:latin typeface="Calibri" pitchFamily="34" charset="0"/>
            </a:endParaRPr>
          </a:p>
          <a:p>
            <a:pPr>
              <a:lnSpc>
                <a:spcPct val="100000"/>
              </a:lnSpc>
            </a:pPr>
            <a:endParaRPr lang="en-US" sz="2800" dirty="0">
              <a:solidFill>
                <a:schemeClr val="tx1"/>
              </a:solidFill>
              <a:latin typeface="Calibri" pitchFamily="34" charset="0"/>
            </a:endParaRPr>
          </a:p>
          <a:p>
            <a:pPr marL="201168" lvl="1" indent="0" algn="ctr">
              <a:buClr>
                <a:srgbClr val="92D050"/>
              </a:buClr>
              <a:buNone/>
            </a:pPr>
            <a:r>
              <a:rPr lang="en-US" sz="2400" b="1" dirty="0" smtClean="0">
                <a:solidFill>
                  <a:schemeClr val="tx1"/>
                </a:solidFill>
                <a:latin typeface="Calibri" pitchFamily="34" charset="0"/>
              </a:rPr>
              <a:t>  </a:t>
            </a:r>
            <a:endParaRPr lang="en-US" sz="2400" b="1"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2718946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iShares </a:t>
            </a:r>
            <a:r>
              <a:rPr lang="en-US" b="1" dirty="0" smtClean="0"/>
              <a:t>DJ U.S. Consumer </a:t>
            </a:r>
            <a:r>
              <a:rPr lang="en-US" b="1" dirty="0" smtClean="0"/>
              <a:t>Goods Fund</a:t>
            </a:r>
            <a:endParaRPr lang="en-US" b="1" dirty="0"/>
          </a:p>
        </p:txBody>
      </p:sp>
      <p:sp>
        <p:nvSpPr>
          <p:cNvPr id="3" name="Content Placeholder 2"/>
          <p:cNvSpPr>
            <a:spLocks noGrp="1"/>
          </p:cNvSpPr>
          <p:nvPr>
            <p:ph idx="1"/>
          </p:nvPr>
        </p:nvSpPr>
        <p:spPr/>
        <p:txBody>
          <a:bodyPr>
            <a:normAutofit fontScale="25000" lnSpcReduction="20000"/>
          </a:bodyPr>
          <a:lstStyle/>
          <a:p>
            <a:pPr marL="0" lvl="0" indent="0">
              <a:buNone/>
            </a:pPr>
            <a:r>
              <a:rPr lang="en-US" sz="12800" dirty="0" smtClean="0"/>
              <a:t>The </a:t>
            </a:r>
            <a:r>
              <a:rPr lang="en-US" sz="12800" dirty="0"/>
              <a:t>investment seeks to </a:t>
            </a:r>
            <a:r>
              <a:rPr lang="en-US" sz="12800" b="1" dirty="0">
                <a:solidFill>
                  <a:srgbClr val="00B050"/>
                </a:solidFill>
              </a:rPr>
              <a:t>track the investment results of an index composed of U.S. equities in the consumer goods sector</a:t>
            </a:r>
            <a:r>
              <a:rPr lang="en-US" sz="12800" dirty="0"/>
              <a:t>. The fund generally invests at least 90% of its assets in securities of the underlying index and in depositary receipts representing securities of the underlying index. </a:t>
            </a:r>
            <a:r>
              <a:rPr lang="en-US" sz="12800" b="1" dirty="0">
                <a:solidFill>
                  <a:srgbClr val="00B050"/>
                </a:solidFill>
              </a:rPr>
              <a:t>It seeks to track the investment results of the Dow Jones U.S. Consumer Goods Index</a:t>
            </a:r>
            <a:r>
              <a:rPr lang="en-US" sz="12800" dirty="0"/>
              <a:t>), which measures the performance of the consumer goods sector of the U.S. equity market. </a:t>
            </a:r>
            <a:r>
              <a:rPr lang="en-US" sz="12800" b="1" dirty="0">
                <a:solidFill>
                  <a:srgbClr val="00B050"/>
                </a:solidFill>
              </a:rPr>
              <a:t>The fund is non-diversified</a:t>
            </a:r>
            <a:r>
              <a:rPr lang="en-US" sz="12800" dirty="0"/>
              <a:t>. </a:t>
            </a:r>
          </a:p>
          <a:p>
            <a:pPr marL="0" indent="0">
              <a:buNone/>
            </a:pPr>
            <a:endParaRPr lang="en-US" sz="3500" dirty="0">
              <a:latin typeface="Calibri" pitchFamily="34" charset="0"/>
            </a:endParaRPr>
          </a:p>
          <a:p>
            <a:pPr>
              <a:lnSpc>
                <a:spcPct val="100000"/>
              </a:lnSpc>
            </a:pPr>
            <a:endParaRPr lang="en-US" sz="2800" dirty="0">
              <a:solidFill>
                <a:schemeClr val="tx1"/>
              </a:solidFill>
              <a:latin typeface="Calibri" pitchFamily="34" charset="0"/>
            </a:endParaRPr>
          </a:p>
          <a:p>
            <a:pPr marL="201168" lvl="1" indent="0" algn="ctr">
              <a:buClr>
                <a:srgbClr val="92D050"/>
              </a:buClr>
              <a:buNone/>
            </a:pPr>
            <a:r>
              <a:rPr lang="en-US" sz="2400" b="1" dirty="0" smtClean="0">
                <a:solidFill>
                  <a:schemeClr val="tx1"/>
                </a:solidFill>
                <a:latin typeface="Calibri" pitchFamily="34" charset="0"/>
              </a:rPr>
              <a:t>  </a:t>
            </a:r>
            <a:endParaRPr lang="en-US" sz="2400" b="1"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2111818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iShares </a:t>
            </a:r>
            <a:r>
              <a:rPr lang="en-US" b="1" dirty="0" smtClean="0"/>
              <a:t>DJ </a:t>
            </a:r>
            <a:r>
              <a:rPr lang="en-US" b="1" dirty="0" smtClean="0"/>
              <a:t>U.S. </a:t>
            </a:r>
            <a:r>
              <a:rPr lang="en-US" b="1" dirty="0" smtClean="0"/>
              <a:t>Consumer Goods Fund (continued)</a:t>
            </a:r>
            <a:endParaRPr lang="en-US" b="1" dirty="0"/>
          </a:p>
        </p:txBody>
      </p:sp>
      <p:sp>
        <p:nvSpPr>
          <p:cNvPr id="3" name="Content Placeholder 2"/>
          <p:cNvSpPr>
            <a:spLocks noGrp="1"/>
          </p:cNvSpPr>
          <p:nvPr>
            <p:ph idx="1"/>
          </p:nvPr>
        </p:nvSpPr>
        <p:spPr/>
        <p:txBody>
          <a:bodyPr>
            <a:normAutofit fontScale="25000" lnSpcReduction="20000"/>
          </a:bodyPr>
          <a:lstStyle/>
          <a:p>
            <a:pPr marL="0" indent="0">
              <a:buNone/>
            </a:pPr>
            <a:r>
              <a:rPr lang="en-US" sz="12800" dirty="0" smtClean="0"/>
              <a:t>The </a:t>
            </a:r>
            <a:r>
              <a:rPr lang="en-US" sz="12800" dirty="0"/>
              <a:t>Fund seeks investment results that correspond generally to the price and yield performance, before fees and expenses, of United States consumer goods stocks, as represented by the Dow Jones United States Consumer Goods Index. The Underlying Index measures the performance of the consumer goods sector of the United States equity market. The </a:t>
            </a:r>
            <a:r>
              <a:rPr lang="en-US" sz="12800" b="1" dirty="0">
                <a:solidFill>
                  <a:srgbClr val="00B050"/>
                </a:solidFill>
              </a:rPr>
              <a:t>Underlying Index includes companies in a range of industry groups</a:t>
            </a:r>
            <a:r>
              <a:rPr lang="en-US" sz="12800" dirty="0"/>
              <a:t>, which include automobiles and parts, beverages, food producers, household goods, leisure goods, personal goods and tobacco.</a:t>
            </a:r>
          </a:p>
          <a:p>
            <a:pPr marL="0" lvl="0" indent="0">
              <a:buNone/>
            </a:pPr>
            <a:endParaRPr lang="en-US" sz="12800" dirty="0"/>
          </a:p>
          <a:p>
            <a:pPr marL="0" indent="0">
              <a:buNone/>
            </a:pPr>
            <a:endParaRPr lang="en-US" sz="3500" dirty="0">
              <a:latin typeface="Calibri" pitchFamily="34" charset="0"/>
            </a:endParaRPr>
          </a:p>
          <a:p>
            <a:pPr>
              <a:lnSpc>
                <a:spcPct val="100000"/>
              </a:lnSpc>
            </a:pPr>
            <a:endParaRPr lang="en-US" sz="2800" dirty="0">
              <a:solidFill>
                <a:schemeClr val="tx1"/>
              </a:solidFill>
              <a:latin typeface="Calibri" pitchFamily="34" charset="0"/>
            </a:endParaRPr>
          </a:p>
          <a:p>
            <a:pPr marL="201168" lvl="1" indent="0" algn="ctr">
              <a:buClr>
                <a:srgbClr val="92D050"/>
              </a:buClr>
              <a:buNone/>
            </a:pPr>
            <a:r>
              <a:rPr lang="en-US" sz="2400" b="1" dirty="0" smtClean="0">
                <a:solidFill>
                  <a:schemeClr val="tx1"/>
                </a:solidFill>
                <a:latin typeface="Calibri" pitchFamily="34" charset="0"/>
              </a:rPr>
              <a:t>  </a:t>
            </a:r>
            <a:endParaRPr lang="en-US" sz="2400" b="1"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504146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the fund diversified?</a:t>
            </a:r>
            <a:endParaRPr lang="en-US" b="1"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73" y="1477777"/>
            <a:ext cx="1635321" cy="174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87727" y="1848104"/>
            <a:ext cx="6431056" cy="3939540"/>
          </a:xfrm>
          <a:prstGeom prst="rect">
            <a:avLst/>
          </a:prstGeom>
        </p:spPr>
        <p:txBody>
          <a:bodyPr wrap="none">
            <a:spAutoFit/>
          </a:bodyPr>
          <a:lstStyle/>
          <a:p>
            <a:r>
              <a:rPr lang="en-US" sz="3200" dirty="0"/>
              <a:t>Janus Emerging Markets </a:t>
            </a:r>
            <a:r>
              <a:rPr lang="en-US" sz="3200" dirty="0" smtClean="0"/>
              <a:t>Fund</a:t>
            </a:r>
          </a:p>
          <a:p>
            <a:endParaRPr lang="en-US" sz="3200" dirty="0"/>
          </a:p>
          <a:p>
            <a:r>
              <a:rPr lang="en-US" sz="3200" dirty="0"/>
              <a:t>T. Rowe Price Health Sciences Fund</a:t>
            </a:r>
          </a:p>
          <a:p>
            <a:r>
              <a:rPr lang="en-US" sz="2400" b="1" dirty="0" smtClean="0">
                <a:solidFill>
                  <a:srgbClr val="00B050"/>
                </a:solidFill>
              </a:rPr>
              <a:t>Sector fund not eligible for diversified exemption</a:t>
            </a:r>
          </a:p>
          <a:p>
            <a:r>
              <a:rPr lang="en-US" sz="3200" dirty="0" smtClean="0"/>
              <a:t>Vanguard </a:t>
            </a:r>
            <a:r>
              <a:rPr lang="en-US" sz="3200" dirty="0"/>
              <a:t>Health Care Fund</a:t>
            </a:r>
          </a:p>
          <a:p>
            <a:r>
              <a:rPr lang="en-US" sz="2400" b="1" dirty="0" smtClean="0">
                <a:solidFill>
                  <a:srgbClr val="00B050"/>
                </a:solidFill>
              </a:rPr>
              <a:t>Sector fund not eligible for diversified exemption</a:t>
            </a:r>
          </a:p>
          <a:p>
            <a:endParaRPr lang="en-US" sz="2400" dirty="0" smtClean="0"/>
          </a:p>
          <a:p>
            <a:r>
              <a:rPr lang="en-US" sz="3200" dirty="0"/>
              <a:t>iShares </a:t>
            </a:r>
            <a:r>
              <a:rPr lang="en-US" sz="3200" dirty="0" smtClean="0"/>
              <a:t>DJ U.S</a:t>
            </a:r>
            <a:r>
              <a:rPr lang="en-US" sz="3200" dirty="0"/>
              <a:t>. Consumer </a:t>
            </a:r>
            <a:r>
              <a:rPr lang="en-US" sz="3200" dirty="0" smtClean="0"/>
              <a:t>Goods Fund</a:t>
            </a:r>
            <a:endParaRPr lang="en-US" sz="3200" dirty="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73" y="4312804"/>
            <a:ext cx="163988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10765" y="5545928"/>
            <a:ext cx="3079689" cy="646331"/>
          </a:xfrm>
          <a:prstGeom prst="rect">
            <a:avLst/>
          </a:prstGeom>
          <a:noFill/>
        </p:spPr>
        <p:txBody>
          <a:bodyPr wrap="none" rtlCol="0">
            <a:spAutoFit/>
          </a:bodyPr>
          <a:lstStyle/>
          <a:p>
            <a:pPr algn="ctr"/>
            <a:r>
              <a:rPr lang="en-US" sz="3600" dirty="0" smtClean="0">
                <a:solidFill>
                  <a:srgbClr val="FF0000"/>
                </a:solidFill>
                <a:latin typeface="Verdana" pitchFamily="34" charset="0"/>
                <a:ea typeface="Verdana" pitchFamily="34" charset="0"/>
                <a:cs typeface="Verdana" pitchFamily="34" charset="0"/>
              </a:rPr>
              <a:t>status check</a:t>
            </a:r>
            <a:endParaRPr lang="en-US" sz="3600" dirty="0">
              <a:solidFill>
                <a:srgbClr val="FF0000"/>
              </a:solidFill>
              <a:latin typeface="Verdana" pitchFamily="34" charset="0"/>
              <a:ea typeface="Verdana" pitchFamily="34" charset="0"/>
              <a:cs typeface="Verdana"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962" y="2787135"/>
            <a:ext cx="622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05" y="2424159"/>
            <a:ext cx="142081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429" y="3710034"/>
            <a:ext cx="622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50358" y="3508894"/>
            <a:ext cx="740441" cy="1015663"/>
          </a:xfrm>
          <a:prstGeom prst="rect">
            <a:avLst/>
          </a:prstGeom>
        </p:spPr>
        <p:txBody>
          <a:bodyPr wrap="square">
            <a:spAutoFit/>
          </a:bodyPr>
          <a:lstStyle/>
          <a:p>
            <a:pPr lvl="0" defTabSz="914400"/>
            <a:r>
              <a:rPr lang="en-US" sz="6000" b="1" dirty="0">
                <a:solidFill>
                  <a:srgbClr val="FF0000"/>
                </a:solidFill>
                <a:latin typeface="Book Antiqua"/>
                <a:sym typeface="Wingdings 2" pitchFamily="18" charset="2"/>
              </a:rPr>
              <a:t>X</a:t>
            </a:r>
            <a:endParaRPr lang="en-US" sz="6000" b="1" dirty="0">
              <a:solidFill>
                <a:srgbClr val="FF0000"/>
              </a:solidFill>
              <a:latin typeface="Book Antiqua"/>
            </a:endParaRPr>
          </a:p>
        </p:txBody>
      </p:sp>
    </p:spTree>
    <p:extLst>
      <p:ext uri="{BB962C8B-B14F-4D97-AF65-F5344CB8AC3E}">
        <p14:creationId xmlns:p14="http://schemas.microsoft.com/office/powerpoint/2010/main" val="87220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5.</a:t>
            </a:r>
            <a:r>
              <a:rPr lang="en-US" b="1" dirty="0" smtClean="0"/>
              <a:t> Does the value of the interest meet the </a:t>
            </a:r>
            <a:r>
              <a:rPr lang="en-US" b="1" i="1" dirty="0" smtClean="0"/>
              <a:t>de minimis</a:t>
            </a:r>
            <a:r>
              <a:rPr lang="en-US" b="1" dirty="0" smtClean="0"/>
              <a:t>?</a:t>
            </a:r>
            <a:endParaRPr lang="en-US" b="1"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n-US" sz="3500" dirty="0" smtClean="0">
                <a:latin typeface="Calibri" pitchFamily="34" charset="0"/>
              </a:rPr>
              <a:t>Is the </a:t>
            </a:r>
            <a:r>
              <a:rPr lang="en-US" sz="3500" b="1" dirty="0" smtClean="0">
                <a:solidFill>
                  <a:srgbClr val="00B050"/>
                </a:solidFill>
                <a:latin typeface="Calibri" pitchFamily="34" charset="0"/>
              </a:rPr>
              <a:t>aggregate</a:t>
            </a:r>
            <a:r>
              <a:rPr lang="en-US" sz="3500" dirty="0" smtClean="0">
                <a:latin typeface="Calibri" pitchFamily="34" charset="0"/>
              </a:rPr>
              <a:t> market value of the employee’s interests in </a:t>
            </a:r>
            <a:r>
              <a:rPr lang="en-US" sz="3500" b="1" dirty="0" smtClean="0">
                <a:solidFill>
                  <a:srgbClr val="00B050"/>
                </a:solidFill>
                <a:latin typeface="Calibri" pitchFamily="34" charset="0"/>
              </a:rPr>
              <a:t>all sector mutual funds </a:t>
            </a:r>
            <a:r>
              <a:rPr lang="en-US" sz="3500" dirty="0" smtClean="0">
                <a:latin typeface="Calibri" pitchFamily="34" charset="0"/>
              </a:rPr>
              <a:t>that concentrate in the same sector and have one or more holdings that might be affected by the particular matter </a:t>
            </a:r>
            <a:r>
              <a:rPr lang="en-US" sz="3500" b="1" dirty="0" smtClean="0">
                <a:solidFill>
                  <a:srgbClr val="00B050"/>
                </a:solidFill>
                <a:latin typeface="Calibri" pitchFamily="34" charset="0"/>
              </a:rPr>
              <a:t>$50,000 or less</a:t>
            </a:r>
            <a:r>
              <a:rPr lang="en-US" sz="3500" dirty="0" smtClean="0">
                <a:latin typeface="Calibri" pitchFamily="34" charset="0"/>
              </a:rPr>
              <a:t>?</a:t>
            </a:r>
            <a:endParaRPr lang="en-US" sz="3500" dirty="0">
              <a:latin typeface="Calibri" pitchFamily="34" charset="0"/>
            </a:endParaRPr>
          </a:p>
          <a:p>
            <a:pPr>
              <a:lnSpc>
                <a:spcPct val="100000"/>
              </a:lnSpc>
            </a:pPr>
            <a:endParaRPr lang="en-US" sz="2800" dirty="0">
              <a:solidFill>
                <a:schemeClr val="tx1"/>
              </a:solidFill>
              <a:latin typeface="Calibri" pitchFamily="34" charset="0"/>
            </a:endParaRPr>
          </a:p>
          <a:p>
            <a:pPr marL="201168" lvl="1" indent="0" algn="ctr">
              <a:buClr>
                <a:srgbClr val="92D050"/>
              </a:buClr>
              <a:buNone/>
            </a:pPr>
            <a:r>
              <a:rPr lang="en-US" sz="3200" b="1" dirty="0" smtClean="0">
                <a:solidFill>
                  <a:schemeClr val="tx1"/>
                </a:solidFill>
                <a:latin typeface="Calibri" pitchFamily="34" charset="0"/>
              </a:rPr>
              <a:t>5 CFR § 2640.201(b)(2)</a:t>
            </a:r>
            <a:endParaRPr lang="en-US" sz="3200" b="1"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795427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Exemptions for mutual funds</a:t>
            </a:r>
            <a:endParaRPr lang="en-US" b="1"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73" y="1477777"/>
            <a:ext cx="1635321" cy="174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87727" y="1848104"/>
            <a:ext cx="6493060" cy="3662541"/>
          </a:xfrm>
          <a:prstGeom prst="rect">
            <a:avLst/>
          </a:prstGeom>
        </p:spPr>
        <p:txBody>
          <a:bodyPr wrap="none">
            <a:spAutoFit/>
          </a:bodyPr>
          <a:lstStyle/>
          <a:p>
            <a:r>
              <a:rPr lang="en-US" sz="3200" dirty="0"/>
              <a:t>Janus Emerging Markets </a:t>
            </a:r>
            <a:r>
              <a:rPr lang="en-US" sz="3200" dirty="0" smtClean="0"/>
              <a:t>Fund</a:t>
            </a:r>
          </a:p>
          <a:p>
            <a:endParaRPr lang="en-US" dirty="0"/>
          </a:p>
          <a:p>
            <a:r>
              <a:rPr lang="en-US" sz="3200" dirty="0"/>
              <a:t>T. Rowe Price Health Sciences Fund</a:t>
            </a:r>
          </a:p>
          <a:p>
            <a:r>
              <a:rPr lang="en-US" sz="2000" b="1" dirty="0" smtClean="0">
                <a:solidFill>
                  <a:srgbClr val="00B050"/>
                </a:solidFill>
              </a:rPr>
              <a:t>$55,000 is above the </a:t>
            </a:r>
            <a:r>
              <a:rPr lang="en-US" sz="2000" b="1" i="1" dirty="0" smtClean="0">
                <a:solidFill>
                  <a:srgbClr val="00B050"/>
                </a:solidFill>
              </a:rPr>
              <a:t>de minimis</a:t>
            </a:r>
            <a:r>
              <a:rPr lang="en-US" sz="2000" b="1" dirty="0" smtClean="0">
                <a:solidFill>
                  <a:srgbClr val="00B050"/>
                </a:solidFill>
              </a:rPr>
              <a:t> for sector funds</a:t>
            </a:r>
          </a:p>
          <a:p>
            <a:endParaRPr lang="en-US" sz="800" dirty="0" smtClean="0"/>
          </a:p>
          <a:p>
            <a:r>
              <a:rPr lang="en-US" sz="3200" dirty="0"/>
              <a:t>Vanguard Health Care Fund</a:t>
            </a:r>
          </a:p>
          <a:p>
            <a:r>
              <a:rPr lang="en-US" sz="2000" b="1" dirty="0" smtClean="0">
                <a:solidFill>
                  <a:srgbClr val="00B050"/>
                </a:solidFill>
              </a:rPr>
              <a:t>$20,000 is below the </a:t>
            </a:r>
            <a:r>
              <a:rPr lang="en-US" sz="2000" b="1" i="1" dirty="0" smtClean="0">
                <a:solidFill>
                  <a:srgbClr val="00B050"/>
                </a:solidFill>
              </a:rPr>
              <a:t>de minimis</a:t>
            </a:r>
            <a:r>
              <a:rPr lang="en-US" sz="2000" b="1" dirty="0" smtClean="0">
                <a:solidFill>
                  <a:srgbClr val="00B050"/>
                </a:solidFill>
              </a:rPr>
              <a:t> for sector funds</a:t>
            </a:r>
          </a:p>
          <a:p>
            <a:endParaRPr lang="en-US" sz="2000" dirty="0" smtClean="0"/>
          </a:p>
          <a:p>
            <a:r>
              <a:rPr lang="en-US" sz="3200" dirty="0"/>
              <a:t>iShares </a:t>
            </a:r>
            <a:r>
              <a:rPr lang="en-US" sz="3200" dirty="0" smtClean="0"/>
              <a:t>DJ U.S</a:t>
            </a:r>
            <a:r>
              <a:rPr lang="en-US" sz="3200" dirty="0"/>
              <a:t>. Consumer </a:t>
            </a:r>
            <a:r>
              <a:rPr lang="en-US" sz="3200" dirty="0" smtClean="0"/>
              <a:t>Goods Fund</a:t>
            </a:r>
            <a:endParaRPr lang="en-US" sz="3200" dirty="0"/>
          </a:p>
          <a:p>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73" y="4312804"/>
            <a:ext cx="163988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10765" y="5545928"/>
            <a:ext cx="3079689" cy="646331"/>
          </a:xfrm>
          <a:prstGeom prst="rect">
            <a:avLst/>
          </a:prstGeom>
          <a:noFill/>
        </p:spPr>
        <p:txBody>
          <a:bodyPr wrap="none" rtlCol="0">
            <a:spAutoFit/>
          </a:bodyPr>
          <a:lstStyle/>
          <a:p>
            <a:pPr algn="ctr"/>
            <a:r>
              <a:rPr lang="en-US" sz="3600" dirty="0" smtClean="0">
                <a:solidFill>
                  <a:srgbClr val="FF0000"/>
                </a:solidFill>
                <a:latin typeface="Verdana" pitchFamily="34" charset="0"/>
                <a:ea typeface="Verdana" pitchFamily="34" charset="0"/>
                <a:cs typeface="Verdana" pitchFamily="34" charset="0"/>
              </a:rPr>
              <a:t>status check</a:t>
            </a:r>
            <a:endParaRPr lang="en-US" sz="3600" dirty="0">
              <a:solidFill>
                <a:srgbClr val="FF0000"/>
              </a:solidFill>
              <a:latin typeface="Verdana" pitchFamily="34" charset="0"/>
              <a:ea typeface="Verdana" pitchFamily="34" charset="0"/>
              <a:cs typeface="Verdana"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962" y="2787135"/>
            <a:ext cx="622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705" y="2419701"/>
            <a:ext cx="142081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39" y="3346266"/>
            <a:ext cx="163988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85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857250"/>
            <a:ext cx="6858000" cy="5143500"/>
          </a:xfrm>
          <a:prstGeom prst="rect">
            <a:avLst/>
          </a:prstGeom>
        </p:spPr>
      </p:pic>
    </p:spTree>
    <p:extLst>
      <p:ext uri="{BB962C8B-B14F-4D97-AF65-F5344CB8AC3E}">
        <p14:creationId xmlns:p14="http://schemas.microsoft.com/office/powerpoint/2010/main" val="2077356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 few words about exemptions</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200" dirty="0" smtClean="0"/>
              <a:t>Only OGE is authorized to issue</a:t>
            </a:r>
          </a:p>
          <a:p>
            <a:pPr>
              <a:buFont typeface="Wingdings" panose="05000000000000000000" pitchFamily="2" charset="2"/>
              <a:buChar char="§"/>
            </a:pPr>
            <a:r>
              <a:rPr lang="en-US" sz="3200" dirty="0" smtClean="0"/>
              <a:t>They are housed in 5 CFR 2640</a:t>
            </a:r>
          </a:p>
          <a:p>
            <a:pPr lvl="0">
              <a:buFont typeface="Wingdings" panose="05000000000000000000" pitchFamily="2" charset="2"/>
              <a:buChar char="§"/>
            </a:pPr>
            <a:r>
              <a:rPr lang="en-US" sz="3200" dirty="0"/>
              <a:t>They apply automatically (unless you have a statute or regulation that trumps them)</a:t>
            </a:r>
          </a:p>
          <a:p>
            <a:pPr lvl="0">
              <a:buFont typeface="Wingdings" panose="05000000000000000000" pitchFamily="2" charset="2"/>
              <a:buChar char="§"/>
            </a:pPr>
            <a:r>
              <a:rPr lang="en-US" sz="3200" dirty="0"/>
              <a:t>They mitigate both the conflict AND any appearance concerns</a:t>
            </a:r>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252067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Analysis Process</a:t>
            </a:r>
            <a:endParaRPr lang="en-US" b="1" dirty="0"/>
          </a:p>
        </p:txBody>
      </p:sp>
      <p:sp>
        <p:nvSpPr>
          <p:cNvPr id="3" name="Content Placeholder 2"/>
          <p:cNvSpPr>
            <a:spLocks noGrp="1"/>
          </p:cNvSpPr>
          <p:nvPr>
            <p:ph idx="1"/>
          </p:nvPr>
        </p:nvSpPr>
        <p:spPr/>
        <p:txBody>
          <a:bodyPr/>
          <a:lstStyle/>
          <a:p>
            <a:pPr marL="0" indent="0">
              <a:buNone/>
            </a:pPr>
            <a:r>
              <a:rPr lang="en-US" sz="2400" dirty="0" smtClean="0"/>
              <a:t>1. Will </a:t>
            </a:r>
            <a:r>
              <a:rPr lang="en-US" sz="2400" dirty="0"/>
              <a:t>the outcome of the Government matter have an  </a:t>
            </a:r>
            <a:r>
              <a:rPr lang="en-US" sz="2400" dirty="0" smtClean="0"/>
              <a:t>          effect </a:t>
            </a:r>
            <a:r>
              <a:rPr lang="en-US" sz="2400" dirty="0"/>
              <a:t>upon the identified interest</a:t>
            </a:r>
            <a:r>
              <a:rPr lang="en-US" sz="2400" dirty="0" smtClean="0"/>
              <a:t>?</a:t>
            </a:r>
          </a:p>
          <a:p>
            <a:pPr marL="0" lvl="0" indent="0">
              <a:buNone/>
            </a:pPr>
            <a:r>
              <a:rPr lang="en-US" sz="2400" dirty="0" smtClean="0"/>
              <a:t>2. Can </a:t>
            </a:r>
            <a:r>
              <a:rPr lang="en-US" sz="2400" dirty="0"/>
              <a:t>you identify a potential exemption?</a:t>
            </a:r>
          </a:p>
          <a:p>
            <a:pPr marL="0" lvl="0" indent="0">
              <a:buNone/>
            </a:pPr>
            <a:r>
              <a:rPr lang="en-US" sz="2400" dirty="0" smtClean="0"/>
              <a:t>3. Does </a:t>
            </a:r>
            <a:r>
              <a:rPr lang="en-US" sz="2400" dirty="0"/>
              <a:t>the exemption cover this type of financial interest</a:t>
            </a:r>
            <a:r>
              <a:rPr lang="en-US" sz="2400" dirty="0" smtClean="0"/>
              <a:t>?</a:t>
            </a:r>
          </a:p>
          <a:p>
            <a:pPr marL="0" indent="0">
              <a:buNone/>
            </a:pPr>
            <a:r>
              <a:rPr lang="en-US" sz="2400" dirty="0" smtClean="0"/>
              <a:t>4. Does </a:t>
            </a:r>
            <a:r>
              <a:rPr lang="en-US" sz="2400" dirty="0"/>
              <a:t>the exemption cover this type of particular </a:t>
            </a:r>
            <a:r>
              <a:rPr lang="en-US" sz="2400" dirty="0" smtClean="0"/>
              <a:t>matter?</a:t>
            </a:r>
          </a:p>
          <a:p>
            <a:pPr marL="0" lvl="0" indent="0">
              <a:buNone/>
            </a:pPr>
            <a:r>
              <a:rPr lang="en-US" sz="2400" dirty="0" smtClean="0"/>
              <a:t>5. Where </a:t>
            </a:r>
            <a:r>
              <a:rPr lang="en-US" sz="2400" dirty="0"/>
              <a:t>applicable, does the $ value of the interest meet </a:t>
            </a:r>
            <a:r>
              <a:rPr lang="en-US" sz="2400" dirty="0" smtClean="0"/>
              <a:t>     the </a:t>
            </a:r>
            <a:r>
              <a:rPr lang="en-US" sz="2400" dirty="0"/>
              <a:t>de minimis thresholds of the exemption?</a:t>
            </a:r>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4236928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Applying the Exemptions Exercise</a:t>
            </a:r>
            <a:endParaRPr lang="en-US" b="1" dirty="0"/>
          </a:p>
        </p:txBody>
      </p:sp>
      <p:sp>
        <p:nvSpPr>
          <p:cNvPr id="3" name="Content Placeholder 2"/>
          <p:cNvSpPr>
            <a:spLocks noGrp="1"/>
          </p:cNvSpPr>
          <p:nvPr>
            <p:ph idx="1"/>
          </p:nvPr>
        </p:nvSpPr>
        <p:spPr/>
        <p:txBody>
          <a:bodyPr>
            <a:normAutofit fontScale="70000" lnSpcReduction="20000"/>
          </a:bodyPr>
          <a:lstStyle/>
          <a:p>
            <a:r>
              <a:rPr lang="en-US" sz="3800" dirty="0">
                <a:latin typeface="Calibri" pitchFamily="34" charset="0"/>
              </a:rPr>
              <a:t>An employee of the FDA will be working on reviewing and approving requests by drug companies for new medicines.  The employee’s investment portfolio consists of: </a:t>
            </a:r>
          </a:p>
          <a:p>
            <a:endParaRPr lang="en-US" dirty="0">
              <a:latin typeface="Calibri" pitchFamily="34" charset="0"/>
            </a:endParaRPr>
          </a:p>
          <a:p>
            <a:pPr lvl="1">
              <a:buClr>
                <a:srgbClr val="92D050"/>
              </a:buClr>
              <a:buFont typeface="Arial" pitchFamily="34" charset="0"/>
              <a:buChar char="•"/>
            </a:pPr>
            <a:r>
              <a:rPr lang="en-US" sz="3100" dirty="0" smtClean="0">
                <a:latin typeface="Calibri" pitchFamily="34" charset="0"/>
              </a:rPr>
              <a:t>$</a:t>
            </a:r>
            <a:r>
              <a:rPr lang="en-US" sz="3100" dirty="0">
                <a:latin typeface="Calibri" pitchFamily="34" charset="0"/>
              </a:rPr>
              <a:t>100,000 invested in the </a:t>
            </a:r>
            <a:r>
              <a:rPr lang="en-US" sz="3100" b="1" dirty="0">
                <a:solidFill>
                  <a:srgbClr val="00B050"/>
                </a:solidFill>
                <a:latin typeface="Calibri" pitchFamily="34" charset="0"/>
              </a:rPr>
              <a:t>Janus Emerging Markets </a:t>
            </a:r>
            <a:r>
              <a:rPr lang="en-US" sz="3100" b="1" dirty="0" smtClean="0">
                <a:solidFill>
                  <a:srgbClr val="00B050"/>
                </a:solidFill>
                <a:latin typeface="Calibri" pitchFamily="34" charset="0"/>
              </a:rPr>
              <a:t>Fund</a:t>
            </a:r>
          </a:p>
          <a:p>
            <a:pPr marL="201168" lvl="1" indent="0">
              <a:buClr>
                <a:srgbClr val="92D050"/>
              </a:buClr>
              <a:buNone/>
            </a:pPr>
            <a:r>
              <a:rPr lang="en-US" sz="3100" b="1" dirty="0" smtClean="0">
                <a:solidFill>
                  <a:schemeClr val="tx1"/>
                </a:solidFill>
                <a:latin typeface="Calibri" pitchFamily="34" charset="0"/>
              </a:rPr>
              <a:t>  </a:t>
            </a:r>
          </a:p>
          <a:p>
            <a:pPr lvl="1">
              <a:buClr>
                <a:srgbClr val="92D050"/>
              </a:buClr>
              <a:buFont typeface="Arial" pitchFamily="34" charset="0"/>
              <a:buChar char="•"/>
            </a:pPr>
            <a:r>
              <a:rPr lang="en-US" sz="3100" dirty="0" smtClean="0">
                <a:solidFill>
                  <a:schemeClr val="tx1"/>
                </a:solidFill>
                <a:latin typeface="Calibri" pitchFamily="34" charset="0"/>
              </a:rPr>
              <a:t>$55,000 invested in the </a:t>
            </a:r>
            <a:r>
              <a:rPr lang="en-US" sz="3100" b="1" dirty="0" smtClean="0">
                <a:solidFill>
                  <a:srgbClr val="00B050"/>
                </a:solidFill>
                <a:latin typeface="Calibri" pitchFamily="34" charset="0"/>
              </a:rPr>
              <a:t>T. Rowe Price Health Sciences Fund</a:t>
            </a:r>
            <a:endParaRPr lang="en-US" sz="3100" b="1" dirty="0">
              <a:solidFill>
                <a:srgbClr val="00B050"/>
              </a:solidFill>
              <a:latin typeface="Calibri" pitchFamily="34" charset="0"/>
            </a:endParaRPr>
          </a:p>
          <a:p>
            <a:pPr lvl="1">
              <a:buClr>
                <a:srgbClr val="92D050"/>
              </a:buClr>
              <a:buFont typeface="Arial" pitchFamily="34" charset="0"/>
              <a:buChar char="•"/>
            </a:pPr>
            <a:endParaRPr lang="en-US" sz="3100" dirty="0">
              <a:solidFill>
                <a:srgbClr val="FFC000"/>
              </a:solidFill>
              <a:latin typeface="Calibri" pitchFamily="34" charset="0"/>
            </a:endParaRPr>
          </a:p>
          <a:p>
            <a:pPr lvl="1">
              <a:buClr>
                <a:srgbClr val="92D050"/>
              </a:buClr>
              <a:buFont typeface="Arial" pitchFamily="34" charset="0"/>
              <a:buChar char="•"/>
            </a:pPr>
            <a:r>
              <a:rPr lang="en-US" sz="3100" dirty="0" smtClean="0">
                <a:latin typeface="Calibri" pitchFamily="34" charset="0"/>
              </a:rPr>
              <a:t>$20,000 </a:t>
            </a:r>
            <a:r>
              <a:rPr lang="en-US" sz="3100" dirty="0">
                <a:latin typeface="Calibri" pitchFamily="34" charset="0"/>
              </a:rPr>
              <a:t>invested in </a:t>
            </a:r>
            <a:r>
              <a:rPr lang="en-US" sz="3100" dirty="0" smtClean="0">
                <a:latin typeface="Calibri" pitchFamily="34" charset="0"/>
              </a:rPr>
              <a:t>the </a:t>
            </a:r>
            <a:r>
              <a:rPr lang="en-US" sz="3100" b="1" dirty="0" smtClean="0">
                <a:solidFill>
                  <a:srgbClr val="00B050"/>
                </a:solidFill>
                <a:latin typeface="Calibri" pitchFamily="34" charset="0"/>
              </a:rPr>
              <a:t>Vanguard </a:t>
            </a:r>
            <a:r>
              <a:rPr lang="en-US" sz="3100" b="1" dirty="0">
                <a:solidFill>
                  <a:srgbClr val="00B050"/>
                </a:solidFill>
                <a:latin typeface="Calibri" pitchFamily="34" charset="0"/>
              </a:rPr>
              <a:t>Health Care Fund</a:t>
            </a:r>
          </a:p>
          <a:p>
            <a:pPr lvl="1">
              <a:buClr>
                <a:srgbClr val="92D050"/>
              </a:buClr>
              <a:buFont typeface="Arial" pitchFamily="34" charset="0"/>
              <a:buChar char="•"/>
            </a:pPr>
            <a:endParaRPr lang="en-US" sz="3100" dirty="0">
              <a:solidFill>
                <a:srgbClr val="FFC000"/>
              </a:solidFill>
              <a:latin typeface="Calibri" pitchFamily="34" charset="0"/>
            </a:endParaRPr>
          </a:p>
          <a:p>
            <a:pPr lvl="1">
              <a:buClr>
                <a:srgbClr val="92D050"/>
              </a:buClr>
              <a:buFont typeface="Arial" pitchFamily="34" charset="0"/>
              <a:buChar char="•"/>
            </a:pPr>
            <a:r>
              <a:rPr lang="en-US" sz="3100" dirty="0" smtClean="0">
                <a:latin typeface="Calibri" pitchFamily="34" charset="0"/>
              </a:rPr>
              <a:t>$75,000 </a:t>
            </a:r>
            <a:r>
              <a:rPr lang="en-US" sz="3100" dirty="0">
                <a:latin typeface="Calibri" pitchFamily="34" charset="0"/>
              </a:rPr>
              <a:t>invested in </a:t>
            </a:r>
            <a:r>
              <a:rPr lang="en-US" sz="3100" dirty="0" smtClean="0">
                <a:latin typeface="Calibri" pitchFamily="34" charset="0"/>
              </a:rPr>
              <a:t>the </a:t>
            </a:r>
            <a:r>
              <a:rPr lang="en-US" sz="3100" b="1" dirty="0" smtClean="0">
                <a:solidFill>
                  <a:srgbClr val="00B050"/>
                </a:solidFill>
                <a:latin typeface="Calibri" pitchFamily="34" charset="0"/>
              </a:rPr>
              <a:t>iShares </a:t>
            </a:r>
            <a:r>
              <a:rPr lang="en-US" sz="3100" b="1" dirty="0" smtClean="0">
                <a:solidFill>
                  <a:srgbClr val="00B050"/>
                </a:solidFill>
                <a:latin typeface="Calibri" pitchFamily="34" charset="0"/>
              </a:rPr>
              <a:t>DJ U.S. </a:t>
            </a:r>
            <a:r>
              <a:rPr lang="en-US" sz="3100" b="1" dirty="0">
                <a:solidFill>
                  <a:srgbClr val="00B050"/>
                </a:solidFill>
                <a:latin typeface="Calibri" pitchFamily="34" charset="0"/>
              </a:rPr>
              <a:t>Consumer Goods Fund</a:t>
            </a: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184593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1. </a:t>
            </a:r>
            <a:r>
              <a:rPr lang="en-US" b="1" dirty="0" smtClean="0"/>
              <a:t>Will the outcome of the matter affect the holding?</a:t>
            </a:r>
            <a:endParaRPr lang="en-US" b="1" dirty="0"/>
          </a:p>
        </p:txBody>
      </p:sp>
      <p:sp>
        <p:nvSpPr>
          <p:cNvPr id="3" name="Content Placeholder 2"/>
          <p:cNvSpPr>
            <a:spLocks noGrp="1"/>
          </p:cNvSpPr>
          <p:nvPr>
            <p:ph idx="1"/>
          </p:nvPr>
        </p:nvSpPr>
        <p:spPr/>
        <p:txBody>
          <a:bodyPr>
            <a:normAutofit/>
          </a:bodyPr>
          <a:lstStyle/>
          <a:p>
            <a:pPr>
              <a:lnSpc>
                <a:spcPct val="100000"/>
              </a:lnSpc>
            </a:pPr>
            <a:r>
              <a:rPr lang="en-US" sz="3200" b="1" dirty="0" smtClean="0">
                <a:latin typeface="Calibri" pitchFamily="34" charset="0"/>
              </a:rPr>
              <a:t>Matters: </a:t>
            </a:r>
          </a:p>
          <a:p>
            <a:pPr>
              <a:lnSpc>
                <a:spcPct val="100000"/>
              </a:lnSpc>
            </a:pPr>
            <a:r>
              <a:rPr lang="en-US" sz="3200" b="1" dirty="0" smtClean="0">
                <a:solidFill>
                  <a:srgbClr val="00B050"/>
                </a:solidFill>
                <a:latin typeface="Calibri" pitchFamily="34" charset="0"/>
              </a:rPr>
              <a:t>Drug approvals</a:t>
            </a:r>
            <a:endParaRPr lang="en-US" sz="3200" b="1" dirty="0">
              <a:solidFill>
                <a:srgbClr val="00B050"/>
              </a:solidFill>
              <a:latin typeface="Calibri" pitchFamily="34" charset="0"/>
            </a:endParaRPr>
          </a:p>
          <a:p>
            <a:pPr>
              <a:lnSpc>
                <a:spcPct val="100000"/>
              </a:lnSpc>
            </a:pPr>
            <a:r>
              <a:rPr lang="en-US" sz="3200" b="1" dirty="0" smtClean="0">
                <a:solidFill>
                  <a:schemeClr val="tx1"/>
                </a:solidFill>
                <a:latin typeface="Calibri" pitchFamily="34" charset="0"/>
              </a:rPr>
              <a:t>Interests:</a:t>
            </a:r>
            <a:r>
              <a:rPr lang="en-US" sz="3200" b="1" dirty="0" smtClean="0">
                <a:latin typeface="Calibri" pitchFamily="34" charset="0"/>
              </a:rPr>
              <a:t>  </a:t>
            </a:r>
          </a:p>
          <a:p>
            <a:pPr>
              <a:lnSpc>
                <a:spcPct val="100000"/>
              </a:lnSpc>
            </a:pPr>
            <a:r>
              <a:rPr lang="en-US" sz="3200" b="1" dirty="0" smtClean="0">
                <a:solidFill>
                  <a:srgbClr val="00B050"/>
                </a:solidFill>
                <a:latin typeface="Calibri" pitchFamily="34" charset="0"/>
              </a:rPr>
              <a:t>Pooled investment vehicles</a:t>
            </a:r>
            <a:endParaRPr lang="en-US" sz="3200" b="1" dirty="0">
              <a:solidFill>
                <a:srgbClr val="00B050"/>
              </a:solidFill>
              <a:latin typeface="Calibri" pitchFamily="34" charset="0"/>
            </a:endParaRPr>
          </a:p>
          <a:p>
            <a:pPr marL="201168" lvl="1" indent="0">
              <a:buClr>
                <a:srgbClr val="92D050"/>
              </a:buClr>
              <a:buNone/>
            </a:pPr>
            <a:endParaRPr lang="en-US" sz="3200" dirty="0">
              <a:solidFill>
                <a:srgbClr val="00B050"/>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321548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2.</a:t>
            </a:r>
            <a:r>
              <a:rPr lang="en-US" b="1" dirty="0" smtClean="0"/>
              <a:t> Which exemption might apply?</a:t>
            </a:r>
            <a:endParaRPr lang="en-US" b="1" dirty="0"/>
          </a:p>
        </p:txBody>
      </p:sp>
      <p:sp>
        <p:nvSpPr>
          <p:cNvPr id="3" name="Content Placeholder 2"/>
          <p:cNvSpPr>
            <a:spLocks noGrp="1"/>
          </p:cNvSpPr>
          <p:nvPr>
            <p:ph idx="1"/>
          </p:nvPr>
        </p:nvSpPr>
        <p:spPr/>
        <p:txBody>
          <a:bodyPr>
            <a:normAutofit/>
          </a:bodyPr>
          <a:lstStyle/>
          <a:p>
            <a:pPr>
              <a:lnSpc>
                <a:spcPct val="100000"/>
              </a:lnSpc>
            </a:pPr>
            <a:r>
              <a:rPr lang="en-US" sz="4000" b="1" dirty="0" smtClean="0">
                <a:latin typeface="Calibri" pitchFamily="34" charset="0"/>
              </a:rPr>
              <a:t>5 CFR 2640.201 </a:t>
            </a:r>
          </a:p>
          <a:p>
            <a:pPr>
              <a:lnSpc>
                <a:spcPct val="100000"/>
              </a:lnSpc>
            </a:pPr>
            <a:r>
              <a:rPr lang="en-US" sz="4000" dirty="0" smtClean="0">
                <a:solidFill>
                  <a:schemeClr val="tx1"/>
                </a:solidFill>
                <a:latin typeface="Calibri" pitchFamily="34" charset="0"/>
              </a:rPr>
              <a:t>Exemptions for interests</a:t>
            </a:r>
            <a:r>
              <a:rPr lang="en-US" sz="4000" dirty="0" smtClean="0">
                <a:solidFill>
                  <a:srgbClr val="00B050"/>
                </a:solidFill>
                <a:latin typeface="Calibri" pitchFamily="34" charset="0"/>
              </a:rPr>
              <a:t> </a:t>
            </a:r>
            <a:r>
              <a:rPr lang="en-US" sz="4000" dirty="0" smtClean="0">
                <a:solidFill>
                  <a:schemeClr val="tx1"/>
                </a:solidFill>
                <a:latin typeface="Calibri" pitchFamily="34" charset="0"/>
              </a:rPr>
              <a:t>in</a:t>
            </a:r>
            <a:r>
              <a:rPr lang="en-US" sz="4000" dirty="0" smtClean="0">
                <a:solidFill>
                  <a:srgbClr val="00B050"/>
                </a:solidFill>
                <a:latin typeface="Calibri" pitchFamily="34" charset="0"/>
              </a:rPr>
              <a:t> </a:t>
            </a:r>
            <a:r>
              <a:rPr lang="en-US" sz="4000" b="1" dirty="0" smtClean="0">
                <a:solidFill>
                  <a:srgbClr val="00B050"/>
                </a:solidFill>
                <a:latin typeface="Calibri" pitchFamily="34" charset="0"/>
              </a:rPr>
              <a:t>mutual funds</a:t>
            </a:r>
            <a:r>
              <a:rPr lang="en-US" sz="4000" dirty="0" smtClean="0">
                <a:solidFill>
                  <a:schemeClr val="tx1"/>
                </a:solidFill>
                <a:latin typeface="Calibri" pitchFamily="34" charset="0"/>
              </a:rPr>
              <a:t>, unit investment trusts,</a:t>
            </a:r>
            <a:r>
              <a:rPr lang="en-US" sz="4000" b="1" dirty="0" smtClean="0">
                <a:solidFill>
                  <a:srgbClr val="00B050"/>
                </a:solidFill>
                <a:latin typeface="Calibri" pitchFamily="34" charset="0"/>
              </a:rPr>
              <a:t> </a:t>
            </a:r>
            <a:r>
              <a:rPr lang="en-US" sz="4000" dirty="0" smtClean="0">
                <a:solidFill>
                  <a:schemeClr val="tx1"/>
                </a:solidFill>
                <a:latin typeface="Calibri" pitchFamily="34" charset="0"/>
              </a:rPr>
              <a:t>and employee benefit plans.</a:t>
            </a:r>
            <a:endParaRPr lang="en-US" sz="4000" dirty="0">
              <a:solidFill>
                <a:schemeClr val="tx1"/>
              </a:solidFill>
              <a:latin typeface="Calibri" pitchFamily="34" charset="0"/>
            </a:endParaRPr>
          </a:p>
          <a:p>
            <a:pPr marL="201168" lvl="1" indent="0">
              <a:buClr>
                <a:srgbClr val="92D050"/>
              </a:buClr>
              <a:buNone/>
            </a:pPr>
            <a:endParaRPr lang="en-US" sz="2400" dirty="0">
              <a:solidFill>
                <a:srgbClr val="00B050"/>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1333160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3.</a:t>
            </a:r>
            <a:r>
              <a:rPr lang="en-US" b="1" dirty="0" smtClean="0"/>
              <a:t> Is it a mutual fund?</a:t>
            </a:r>
            <a:endParaRPr lang="en-US" b="1" dirty="0"/>
          </a:p>
        </p:txBody>
      </p:sp>
      <p:sp>
        <p:nvSpPr>
          <p:cNvPr id="3" name="Content Placeholder 2"/>
          <p:cNvSpPr>
            <a:spLocks noGrp="1"/>
          </p:cNvSpPr>
          <p:nvPr>
            <p:ph idx="1"/>
          </p:nvPr>
        </p:nvSpPr>
        <p:spPr/>
        <p:txBody>
          <a:bodyPr>
            <a:normAutofit fontScale="92500" lnSpcReduction="20000"/>
          </a:bodyPr>
          <a:lstStyle/>
          <a:p>
            <a:pPr>
              <a:lnSpc>
                <a:spcPct val="100000"/>
              </a:lnSpc>
            </a:pPr>
            <a:r>
              <a:rPr lang="en-US" sz="3500" b="1" i="1" dirty="0" smtClean="0">
                <a:latin typeface="Calibri" pitchFamily="34" charset="0"/>
              </a:rPr>
              <a:t>Mutual </a:t>
            </a:r>
            <a:r>
              <a:rPr lang="en-US" sz="3500" b="1" i="1" dirty="0">
                <a:latin typeface="Calibri" pitchFamily="34" charset="0"/>
              </a:rPr>
              <a:t>fund</a:t>
            </a:r>
            <a:r>
              <a:rPr lang="en-US" sz="3500" b="1" dirty="0">
                <a:latin typeface="Calibri" pitchFamily="34" charset="0"/>
              </a:rPr>
              <a:t> </a:t>
            </a:r>
            <a:r>
              <a:rPr lang="en-US" sz="3500" dirty="0">
                <a:latin typeface="Calibri" pitchFamily="34" charset="0"/>
              </a:rPr>
              <a:t>means an entity which is registered as a management company under the Investment Company Act of 1940, as amended (15 U.S.C. 80a–1 et seq</a:t>
            </a:r>
            <a:r>
              <a:rPr lang="en-US" sz="3500" dirty="0" smtClean="0">
                <a:latin typeface="Calibri" pitchFamily="34" charset="0"/>
              </a:rPr>
              <a:t>.). </a:t>
            </a:r>
            <a:r>
              <a:rPr lang="en-US" sz="3500" dirty="0">
                <a:latin typeface="Calibri" pitchFamily="34" charset="0"/>
              </a:rPr>
              <a:t>For purposes of this part, the term mutual fund includes open-end and closed-end mutual funds and registered money market funds.</a:t>
            </a:r>
          </a:p>
          <a:p>
            <a:pPr>
              <a:lnSpc>
                <a:spcPct val="100000"/>
              </a:lnSpc>
            </a:pPr>
            <a:endParaRPr lang="en-US" sz="2800" dirty="0">
              <a:solidFill>
                <a:schemeClr val="tx1"/>
              </a:solidFill>
              <a:latin typeface="Calibri" pitchFamily="34" charset="0"/>
            </a:endParaRPr>
          </a:p>
          <a:p>
            <a:pPr marL="201168" lvl="1" indent="0" algn="ctr">
              <a:buClr>
                <a:srgbClr val="92D050"/>
              </a:buClr>
              <a:buNone/>
            </a:pPr>
            <a:r>
              <a:rPr lang="en-US" sz="3500" b="1" dirty="0" smtClean="0">
                <a:solidFill>
                  <a:schemeClr val="tx1"/>
                </a:solidFill>
                <a:latin typeface="Calibri" pitchFamily="34" charset="0"/>
              </a:rPr>
              <a:t>5 CFR § 2640.102(k)</a:t>
            </a:r>
            <a:endParaRPr lang="en-US" sz="3500" b="1" dirty="0">
              <a:solidFill>
                <a:schemeClr val="tx1"/>
              </a:solidFill>
              <a:latin typeface="Calibri" pitchFamily="34" charset="0"/>
            </a:endParaRPr>
          </a:p>
          <a:p>
            <a:pPr marL="0" indent="0">
              <a:buNone/>
            </a:pPr>
            <a:endParaRPr lang="en-US" sz="2400" dirty="0"/>
          </a:p>
          <a:p>
            <a:pPr>
              <a:buFont typeface="Wingdings" panose="05000000000000000000" pitchFamily="2" charset="2"/>
              <a:buChar char="§"/>
            </a:pPr>
            <a:endParaRPr lang="en-US" sz="2400" dirty="0"/>
          </a:p>
          <a:p>
            <a:pPr lvl="0">
              <a:buFont typeface="Wingdings" panose="05000000000000000000" pitchFamily="2" charset="2"/>
              <a:buChar char="§"/>
            </a:pPr>
            <a:endParaRPr lang="en-US" sz="3200" dirty="0"/>
          </a:p>
          <a:p>
            <a:pPr>
              <a:buFont typeface="Wingdings" panose="05000000000000000000" pitchFamily="2" charset="2"/>
              <a:buChar char="§"/>
            </a:pPr>
            <a:endParaRPr lang="en-US" sz="3200" dirty="0"/>
          </a:p>
          <a:p>
            <a:pPr lvl="0">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584169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t="10945"/>
          <a:stretch/>
        </p:blipFill>
        <p:spPr bwMode="auto">
          <a:xfrm>
            <a:off x="130630" y="0"/>
            <a:ext cx="8835240" cy="6187044"/>
          </a:xfrm>
          <a:prstGeom prst="rect">
            <a:avLst/>
          </a:prstGeom>
          <a:ln>
            <a:noFill/>
          </a:ln>
          <a:extLst>
            <a:ext uri="{53640926-AAD7-44D8-BBD7-CCE9431645EC}">
              <a14:shadowObscured xmlns:a14="http://schemas.microsoft.com/office/drawing/2010/main"/>
            </a:ext>
          </a:extLst>
        </p:spPr>
      </p:pic>
      <p:sp>
        <p:nvSpPr>
          <p:cNvPr id="2" name="Oval 1"/>
          <p:cNvSpPr/>
          <p:nvPr/>
        </p:nvSpPr>
        <p:spPr>
          <a:xfrm>
            <a:off x="4310741" y="261257"/>
            <a:ext cx="914401"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41695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1039</TotalTime>
  <Words>2323</Words>
  <Application>Microsoft Office PowerPoint</Application>
  <PresentationFormat>On-screen Show (4:3)</PresentationFormat>
  <Paragraphs>308</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Retrospect</vt:lpstr>
      <vt:lpstr>PowerPoint Presentation</vt:lpstr>
      <vt:lpstr> 18 U.S.C. § 208</vt:lpstr>
      <vt:lpstr>A few words about exemptions</vt:lpstr>
      <vt:lpstr>Analysis Process</vt:lpstr>
      <vt:lpstr>Applying the Exemptions Exercise</vt:lpstr>
      <vt:lpstr>1. Will the outcome of the matter affect the holding?</vt:lpstr>
      <vt:lpstr>2. Which exemption might apply?</vt:lpstr>
      <vt:lpstr>3. Is it a mutual fund?</vt:lpstr>
      <vt:lpstr>PowerPoint Presentation</vt:lpstr>
      <vt:lpstr>PowerPoint Presentation</vt:lpstr>
      <vt:lpstr>PowerPoint Presentation</vt:lpstr>
      <vt:lpstr>PowerPoint Presentation</vt:lpstr>
      <vt:lpstr> Exchange Traded Funds (ETFs)</vt:lpstr>
      <vt:lpstr>Caution:</vt:lpstr>
      <vt:lpstr>Is it a mutual fund?</vt:lpstr>
      <vt:lpstr>4. Is it diversified or sector?</vt:lpstr>
      <vt:lpstr>REMEMBER</vt:lpstr>
      <vt:lpstr>RESOURCES</vt:lpstr>
      <vt:lpstr>Janus Emerging Markets Fund</vt:lpstr>
      <vt:lpstr>T. Rowe Price Health Sciences Fund</vt:lpstr>
      <vt:lpstr>Vanguard Health Care Fund</vt:lpstr>
      <vt:lpstr>iShares DJ U.S. Consumer Goods Fund</vt:lpstr>
      <vt:lpstr>iShares DJ U.S. Consumer Goods Fund (continued)</vt:lpstr>
      <vt:lpstr>Is the fund diversified?</vt:lpstr>
      <vt:lpstr>5. Does the value of the interest meet the de minimis?</vt:lpstr>
      <vt:lpstr>Exemptions for mutual funds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Fenix</dc:creator>
  <cp:lastModifiedBy>Jack MacDonald</cp:lastModifiedBy>
  <cp:revision>206</cp:revision>
  <cp:lastPrinted>2016-03-02T14:16:25Z</cp:lastPrinted>
  <dcterms:created xsi:type="dcterms:W3CDTF">2016-02-01T15:07:14Z</dcterms:created>
  <dcterms:modified xsi:type="dcterms:W3CDTF">2016-03-02T14:44:18Z</dcterms:modified>
</cp:coreProperties>
</file>